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  <p:sldId id="330" r:id="rId82"/>
    <p:sldId id="331" r:id="rId83"/>
    <p:sldId id="332" r:id="rId84"/>
    <p:sldId id="333" r:id="rId85"/>
    <p:sldId id="334" r:id="rId86"/>
    <p:sldId id="335" r:id="rId87"/>
    <p:sldId id="336" r:id="rId88"/>
    <p:sldId id="337" r:id="rId89"/>
    <p:sldId id="338" r:id="rId90"/>
    <p:sldId id="339" r:id="rId91"/>
    <p:sldId id="340" r:id="rId92"/>
    <p:sldId id="341" r:id="rId93"/>
    <p:sldId id="342" r:id="rId94"/>
    <p:sldId id="343" r:id="rId95"/>
    <p:sldId id="344" r:id="rId96"/>
    <p:sldId id="345" r:id="rId97"/>
    <p:sldId id="346" r:id="rId98"/>
    <p:sldId id="347" r:id="rId99"/>
    <p:sldId id="348" r:id="rId100"/>
    <p:sldId id="349" r:id="rId101"/>
    <p:sldId id="350" r:id="rId102"/>
    <p:sldId id="351" r:id="rId103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slide" Target="slides/slide57.xml"/><Relationship Id="rId65" Type="http://schemas.openxmlformats.org/officeDocument/2006/relationships/slide" Target="slides/slide58.xml"/><Relationship Id="rId66" Type="http://schemas.openxmlformats.org/officeDocument/2006/relationships/slide" Target="slides/slide59.xml"/><Relationship Id="rId67" Type="http://schemas.openxmlformats.org/officeDocument/2006/relationships/slide" Target="slides/slide60.xml"/><Relationship Id="rId68" Type="http://schemas.openxmlformats.org/officeDocument/2006/relationships/slide" Target="slides/slide61.xml"/><Relationship Id="rId69" Type="http://schemas.openxmlformats.org/officeDocument/2006/relationships/slide" Target="slides/slide62.xml"/><Relationship Id="rId70" Type="http://schemas.openxmlformats.org/officeDocument/2006/relationships/slide" Target="slides/slide63.xml"/><Relationship Id="rId71" Type="http://schemas.openxmlformats.org/officeDocument/2006/relationships/slide" Target="slides/slide64.xml"/><Relationship Id="rId72" Type="http://schemas.openxmlformats.org/officeDocument/2006/relationships/slide" Target="slides/slide65.xml"/><Relationship Id="rId73" Type="http://schemas.openxmlformats.org/officeDocument/2006/relationships/slide" Target="slides/slide66.xml"/><Relationship Id="rId74" Type="http://schemas.openxmlformats.org/officeDocument/2006/relationships/slide" Target="slides/slide67.xml"/><Relationship Id="rId75" Type="http://schemas.openxmlformats.org/officeDocument/2006/relationships/slide" Target="slides/slide68.xml"/><Relationship Id="rId76" Type="http://schemas.openxmlformats.org/officeDocument/2006/relationships/slide" Target="slides/slide69.xml"/><Relationship Id="rId77" Type="http://schemas.openxmlformats.org/officeDocument/2006/relationships/slide" Target="slides/slide70.xml"/><Relationship Id="rId78" Type="http://schemas.openxmlformats.org/officeDocument/2006/relationships/slide" Target="slides/slide71.xml"/><Relationship Id="rId79" Type="http://schemas.openxmlformats.org/officeDocument/2006/relationships/slide" Target="slides/slide72.xml"/><Relationship Id="rId80" Type="http://schemas.openxmlformats.org/officeDocument/2006/relationships/slide" Target="slides/slide73.xml"/><Relationship Id="rId81" Type="http://schemas.openxmlformats.org/officeDocument/2006/relationships/slide" Target="slides/slide74.xml"/><Relationship Id="rId82" Type="http://schemas.openxmlformats.org/officeDocument/2006/relationships/slide" Target="slides/slide75.xml"/><Relationship Id="rId83" Type="http://schemas.openxmlformats.org/officeDocument/2006/relationships/slide" Target="slides/slide76.xml"/><Relationship Id="rId84" Type="http://schemas.openxmlformats.org/officeDocument/2006/relationships/slide" Target="slides/slide77.xml"/><Relationship Id="rId85" Type="http://schemas.openxmlformats.org/officeDocument/2006/relationships/slide" Target="slides/slide78.xml"/><Relationship Id="rId86" Type="http://schemas.openxmlformats.org/officeDocument/2006/relationships/slide" Target="slides/slide79.xml"/><Relationship Id="rId87" Type="http://schemas.openxmlformats.org/officeDocument/2006/relationships/slide" Target="slides/slide80.xml"/><Relationship Id="rId88" Type="http://schemas.openxmlformats.org/officeDocument/2006/relationships/slide" Target="slides/slide81.xml"/><Relationship Id="rId89" Type="http://schemas.openxmlformats.org/officeDocument/2006/relationships/slide" Target="slides/slide82.xml"/><Relationship Id="rId90" Type="http://schemas.openxmlformats.org/officeDocument/2006/relationships/slide" Target="slides/slide83.xml"/><Relationship Id="rId91" Type="http://schemas.openxmlformats.org/officeDocument/2006/relationships/slide" Target="slides/slide84.xml"/><Relationship Id="rId92" Type="http://schemas.openxmlformats.org/officeDocument/2006/relationships/slide" Target="slides/slide85.xml"/><Relationship Id="rId93" Type="http://schemas.openxmlformats.org/officeDocument/2006/relationships/slide" Target="slides/slide86.xml"/><Relationship Id="rId94" Type="http://schemas.openxmlformats.org/officeDocument/2006/relationships/slide" Target="slides/slide87.xml"/><Relationship Id="rId95" Type="http://schemas.openxmlformats.org/officeDocument/2006/relationships/slide" Target="slides/slide88.xml"/><Relationship Id="rId96" Type="http://schemas.openxmlformats.org/officeDocument/2006/relationships/slide" Target="slides/slide89.xml"/><Relationship Id="rId97" Type="http://schemas.openxmlformats.org/officeDocument/2006/relationships/slide" Target="slides/slide90.xml"/><Relationship Id="rId98" Type="http://schemas.openxmlformats.org/officeDocument/2006/relationships/slide" Target="slides/slide91.xml"/><Relationship Id="rId99" Type="http://schemas.openxmlformats.org/officeDocument/2006/relationships/slide" Target="slides/slide92.xml"/><Relationship Id="rId100" Type="http://schemas.openxmlformats.org/officeDocument/2006/relationships/slide" Target="slides/slide93.xml"/><Relationship Id="rId101" Type="http://schemas.openxmlformats.org/officeDocument/2006/relationships/slide" Target="slides/slide94.xml"/><Relationship Id="rId102" Type="http://schemas.openxmlformats.org/officeDocument/2006/relationships/slide" Target="slides/slide95.xml"/><Relationship Id="rId103" Type="http://schemas.openxmlformats.org/officeDocument/2006/relationships/slide" Target="slides/slide96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9" name="Shape 14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/>
          <p:nvPr>
            <p:ph type="body" sz="quarter" idx="21" hasCustomPrompt="1"/>
          </p:nvPr>
        </p:nvSpPr>
        <p:spPr>
          <a:xfrm>
            <a:off x="1201340" y="118598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Author and Date</a:t>
            </a:r>
          </a:p>
        </p:txBody>
      </p:sp>
      <p:sp>
        <p:nvSpPr>
          <p:cNvPr id="12" name="Presentation Title"/>
          <p:cNvSpPr txBox="1"/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Presentation Title</a:t>
            </a:r>
          </a:p>
        </p:txBody>
      </p:sp>
      <p:sp>
        <p:nvSpPr>
          <p:cNvPr id="13" name="Body Level One…"/>
          <p:cNvSpPr txBox="1"/>
          <p:nvPr>
            <p:ph type="body" sz="quarter" idx="1" hasCustomPrompt="1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Body Level One…"/>
          <p:cNvSpPr txBox="1"/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Statement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Body Level One…"/>
          <p:cNvSpPr txBox="1"/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7" name="Fact information"/>
          <p:cNvSpPr txBox="1"/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Fact information</a:t>
            </a:r>
          </a:p>
        </p:txBody>
      </p:sp>
      <p:sp>
        <p:nvSpPr>
          <p:cNvPr id="10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Attribution"/>
          <p:cNvSpPr txBox="1"/>
          <p:nvPr>
            <p:ph type="body" sz="quarter" idx="21" hasCustomPrompt="1"/>
          </p:nvPr>
        </p:nvSpPr>
        <p:spPr>
          <a:xfrm>
            <a:off x="2430025" y="10675453"/>
            <a:ext cx="202000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Attribution</a:t>
            </a:r>
          </a:p>
        </p:txBody>
      </p:sp>
      <p:sp>
        <p:nvSpPr>
          <p:cNvPr id="116" name="Body Level One…"/>
          <p:cNvSpPr txBox="1"/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923" indent="-469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“Notable Quote”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Bowl of salad with fried rice, boiled eggs, and chopsticks"/>
          <p:cNvSpPr/>
          <p:nvPr>
            <p:ph type="pic" sz="quarter" idx="21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5" name="Bowl with salmon cakes, salad, and hummus "/>
          <p:cNvSpPr/>
          <p:nvPr>
            <p:ph type="pic" sz="half" idx="22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6" name="Bowl of pappardelle pasta with parsley butter, roasted hazelnuts, and shaved parmesan cheese"/>
          <p:cNvSpPr/>
          <p:nvPr>
            <p:ph type="pic" idx="23"/>
          </p:nvPr>
        </p:nvSpPr>
        <p:spPr>
          <a:xfrm>
            <a:off x="-139700" y="495300"/>
            <a:ext cx="16611600" cy="12458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bowl of salad with fried rice, boiled eggs, and chopsticks"/>
          <p:cNvSpPr/>
          <p:nvPr>
            <p:ph type="pic" idx="21"/>
          </p:nvPr>
        </p:nvSpPr>
        <p:spPr>
          <a:xfrm>
            <a:off x="-1333500" y="-5524500"/>
            <a:ext cx="27051000" cy="21640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Avocados and limes"/>
          <p:cNvSpPr/>
          <p:nvPr>
            <p:ph type="pic" idx="21"/>
          </p:nvPr>
        </p:nvSpPr>
        <p:spPr>
          <a:xfrm>
            <a:off x="-1155700" y="-1295400"/>
            <a:ext cx="26746200" cy="1601893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Presentation Title"/>
          <p:cNvSpPr txBox="1"/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Presentation Title</a:t>
            </a:r>
          </a:p>
        </p:txBody>
      </p:sp>
      <p:sp>
        <p:nvSpPr>
          <p:cNvPr id="23" name="Author and Date"/>
          <p:cNvSpPr txBox="1"/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Author and Date</a:t>
            </a:r>
          </a:p>
        </p:txBody>
      </p:sp>
      <p:sp>
        <p:nvSpPr>
          <p:cNvPr id="24" name="Body Level One…"/>
          <p:cNvSpPr txBox="1"/>
          <p:nvPr>
            <p:ph type="body" sz="quarter" idx="1" hasCustomPrompt="1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Bowl with salmon cakes, salad, and hummus"/>
          <p:cNvSpPr/>
          <p:nvPr>
            <p:ph type="pic" idx="21"/>
          </p:nvPr>
        </p:nvSpPr>
        <p:spPr>
          <a:xfrm>
            <a:off x="10972800" y="-203200"/>
            <a:ext cx="12144837" cy="14135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3" name="Slide Title"/>
          <p:cNvSpPr txBox="1"/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pPr/>
            <a:r>
              <a:t>Slide Title</a:t>
            </a:r>
          </a:p>
        </p:txBody>
      </p:sp>
      <p:sp>
        <p:nvSpPr>
          <p:cNvPr id="34" name="Body Level One…"/>
          <p:cNvSpPr txBox="1"/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43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44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61" name="Body Level One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2" name="Bowl of pappardelle pasta with parsley butter, roasted hazelnuts, and shaved parmesan cheese"/>
          <p:cNvSpPr/>
          <p:nvPr>
            <p:ph type="pic" idx="22"/>
          </p:nvPr>
        </p:nvSpPr>
        <p:spPr>
          <a:xfrm>
            <a:off x="12192000" y="-407266"/>
            <a:ext cx="10916874" cy="1455583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3" name="Slide Title"/>
          <p:cNvSpPr txBox="1"/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ection Title"/>
          <p:cNvSpPr txBox="1"/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b="0"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Section Title</a:t>
            </a:r>
          </a:p>
        </p:txBody>
      </p:sp>
      <p:sp>
        <p:nvSpPr>
          <p:cNvPr id="72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lide Title"/>
          <p:cNvSpPr txBox="1"/>
          <p:nvPr>
            <p:ph type="title" hasCustomPrompt="1"/>
          </p:nvPr>
        </p:nvSpPr>
        <p:spPr>
          <a:xfrm>
            <a:off x="1206500" y="1079500"/>
            <a:ext cx="21971000" cy="1434949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80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8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Agenda Title"/>
          <p:cNvSpPr txBox="1"/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/>
          <a:p>
            <a:pPr/>
            <a:r>
              <a:t>Agenda Title</a:t>
            </a:r>
          </a:p>
        </p:txBody>
      </p:sp>
      <p:sp>
        <p:nvSpPr>
          <p:cNvPr id="89" name="Agenda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Agenda Subtitle</a:t>
            </a:r>
          </a:p>
        </p:txBody>
      </p:sp>
      <p:sp>
        <p:nvSpPr>
          <p:cNvPr id="90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5pPr>
          </a:lstStyle>
          <a:p>
            <a:pPr/>
            <a:r>
              <a:t>Agenda Topics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/>
          <p:nvPr>
            <p:ph type="title" hasCustomPrompt="1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Title</a:t>
            </a:r>
          </a:p>
        </p:txBody>
      </p:sp>
      <p:sp>
        <p:nvSpPr>
          <p:cNvPr id="3" name="Body Level One…"/>
          <p:cNvSpPr txBox="1"/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transition xmlns:p14="http://schemas.microsoft.com/office/powerpoint/2010/main" spd="med" advClick="1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png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png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.png"/></Relationships>
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.png"/></Relationships>
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.png"/></Relationships>
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.png"/></Relationships>
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.png"/></Relationships>
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4.png"/></Relationships>
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5.png"/></Relationships>

</file>

<file path=ppt/slides/_rels/slide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6.png"/></Relationships>

</file>

<file path=ppt/slides/_rels/slide5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7.png"/></Relationships>

</file>

<file path=ppt/slides/_rels/slide5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6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8.png"/></Relationships>

</file>

<file path=ppt/slides/_rels/slide6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9.png"/></Relationships>

</file>

<file path=ppt/slides/_rels/slide6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6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6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6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6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6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6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7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7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7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7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0.png"/></Relationships>

</file>

<file path=ppt/slides/_rels/slide7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7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1.png"/></Relationships>

</file>

<file path=ppt/slides/_rels/slide7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7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2.png"/></Relationships>

</file>

<file path=ppt/slides/_rels/slide7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3.png"/></Relationships>

</file>

<file path=ppt/slides/_rels/slide7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8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8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8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8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8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8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8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8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8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8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4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/Relationships>

</file>

<file path=ppt/slides/_rels/slide9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5.png"/></Relationships>

</file>

<file path=ppt/slides/_rels/slide9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6.png"/></Relationships>

</file>

<file path=ppt/slides/_rels/slide9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9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7.png"/></Relationships>

</file>

<file path=ppt/slides/_rels/slide9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9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9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8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amuel Rowe, PhD 1/12/2023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Samuel Rowe, PhD 1/12/2023</a:t>
            </a:r>
          </a:p>
        </p:txBody>
      </p:sp>
      <p:sp>
        <p:nvSpPr>
          <p:cNvPr id="152" name="ECON 672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ECON 672</a:t>
            </a:r>
          </a:p>
        </p:txBody>
      </p:sp>
      <p:sp>
        <p:nvSpPr>
          <p:cNvPr id="153" name="Week 7: Regression Discontinuity Design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Week 7: Regression Discontinuity Design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Regression Discontinuity DA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Regression Discontinuity DAG</a:t>
            </a:r>
          </a:p>
        </p:txBody>
      </p:sp>
      <p:sp>
        <p:nvSpPr>
          <p:cNvPr id="182" name="Data Generating Graph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99872" indent="-499872" defTabSz="1999437">
              <a:spcBef>
                <a:spcPts val="3600"/>
              </a:spcBef>
              <a:defRPr sz="3936"/>
            </a:pPr>
            <a:r>
              <a:t>Data Generating Graph</a:t>
            </a:r>
          </a:p>
          <a:p>
            <a:pPr marL="499872" indent="-499872" defTabSz="1999437">
              <a:spcBef>
                <a:spcPts val="3600"/>
              </a:spcBef>
              <a:defRPr sz="3936"/>
            </a:pPr>
            <a:r>
              <a:t>Without a cutoff (A) we have several backdoor that prevent us from identifying</a:t>
            </a:r>
            <a:br/>
            <a:r>
              <a:t>the impact of </a:t>
            </a:r>
            <a14:m>
              <m:oMath>
                <m:r>
                  <a:rPr xmlns:a="http://schemas.openxmlformats.org/drawingml/2006/main" sz="48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D</m:t>
                </m:r>
              </m:oMath>
            </a14:m>
          </a:p>
          <a:p>
            <a:pPr marL="499872" indent="-499872" defTabSz="1999437">
              <a:spcBef>
                <a:spcPts val="3600"/>
              </a:spcBef>
              <a:defRPr sz="3936"/>
            </a:pPr>
            <a:r>
              <a:t>Key Point</a:t>
            </a:r>
          </a:p>
          <a:p>
            <a:pPr lvl="1" marL="999744" indent="-499872" defTabSz="1999437">
              <a:spcBef>
                <a:spcPts val="3600"/>
              </a:spcBef>
              <a:defRPr sz="3936"/>
            </a:pPr>
            <a:r>
              <a:t>The running variable</a:t>
            </a:r>
            <a:br/>
            <a14:m>
              <m:oMath>
                <m:r>
                  <a:rPr xmlns:a="http://schemas.openxmlformats.org/drawingml/2006/main" sz="42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X</m:t>
                </m:r>
              </m:oMath>
            </a14:m>
            <a:r>
              <a:t> assigns treatment</a:t>
            </a:r>
            <a:br/>
            <a:r>
              <a:t>so we do have have</a:t>
            </a:r>
            <a:br/>
            <a:r>
              <a:t>overlap</a:t>
            </a:r>
          </a:p>
          <a:p>
            <a:pPr lvl="1" marL="999744" indent="-499872" defTabSz="1999437">
              <a:spcBef>
                <a:spcPts val="3600"/>
              </a:spcBef>
              <a:defRPr sz="3936"/>
            </a:pPr>
            <a:r>
              <a:t>We cannot just control</a:t>
            </a:r>
            <a:br/>
            <a:r>
              <a:t>for </a:t>
            </a:r>
            <a14:m>
              <m:oMath>
                <m:r>
                  <a:rPr xmlns:a="http://schemas.openxmlformats.org/drawingml/2006/main" sz="42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X</m:t>
                </m:r>
              </m:oMath>
            </a14:m>
            <a:r>
              <a:t> even if </a:t>
            </a:r>
            <a14:m>
              <m:oMath>
                <m:r>
                  <a:rPr xmlns:a="http://schemas.openxmlformats.org/drawingml/2006/main" sz="51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U</m:t>
                </m:r>
              </m:oMath>
            </a14:m>
            <a:r>
              <a:t> was not</a:t>
            </a:r>
            <a:br/>
            <a:r>
              <a:t>present - no overlap</a:t>
            </a:r>
            <a:endParaRPr sz="4800"/>
          </a:p>
        </p:txBody>
      </p:sp>
      <p:pic>
        <p:nvPicPr>
          <p:cNvPr id="18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292944" y="6469490"/>
            <a:ext cx="16161806" cy="629816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Regression Discontinuity DA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Regression Discontinuity DAG</a:t>
            </a:r>
          </a:p>
        </p:txBody>
      </p:sp>
      <p:sp>
        <p:nvSpPr>
          <p:cNvPr id="186" name="(A) Direct Pathway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57200" indent="-457200" defTabSz="1828754">
              <a:spcBef>
                <a:spcPts val="3300"/>
              </a:spcBef>
              <a:defRPr sz="3600"/>
            </a:pPr>
            <a:r>
              <a:t>(A) Direct Pathway</a:t>
            </a:r>
          </a:p>
          <a:p>
            <a:pPr lvl="1" marL="914400" indent="-457200" defTabSz="1828754">
              <a:spcBef>
                <a:spcPts val="3300"/>
              </a:spcBef>
              <a:defRPr sz="3600"/>
            </a:pPr>
            <a14:m>
              <m:oMathPara>
                <m:oMathParaPr>
                  <m:jc m:val="left"/>
                </m:oMathParaPr>
                <m:oMath>
                  <m:r>
                    <a:rPr xmlns:a="http://schemas.openxmlformats.org/drawingml/2006/main" sz="4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D</m:t>
                  </m:r>
                  <m:r>
                    <a:rPr xmlns:a="http://schemas.openxmlformats.org/drawingml/2006/main" sz="4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→</m:t>
                  </m:r>
                  <m:r>
                    <a:rPr xmlns:a="http://schemas.openxmlformats.org/drawingml/2006/main" sz="4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Y</m:t>
                  </m:r>
                </m:oMath>
              </m:oMathPara>
            </a14:m>
          </a:p>
          <a:p>
            <a:pPr marL="457200" indent="-457200" defTabSz="1828754">
              <a:spcBef>
                <a:spcPts val="3300"/>
              </a:spcBef>
              <a:defRPr sz="3600"/>
            </a:pPr>
            <a:r>
              <a:t>(A) Indirect Pathways</a:t>
            </a:r>
          </a:p>
          <a:p>
            <a:pPr lvl="1" marL="914400" indent="-457200" defTabSz="1828754">
              <a:spcBef>
                <a:spcPts val="3300"/>
              </a:spcBef>
              <a:defRPr sz="3600"/>
            </a:pPr>
            <a14:m>
              <m:oMath>
                <m:r>
                  <a:rPr xmlns:a="http://schemas.openxmlformats.org/drawingml/2006/main" sz="38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X</m:t>
                </m:r>
              </m:oMath>
            </a14:m>
            <a:r>
              <a:t> is a continuous </a:t>
            </a:r>
            <a:br/>
            <a:r>
              <a:t>variable that assigns</a:t>
            </a:r>
            <a:br/>
            <a:r>
              <a:t>treatment and control</a:t>
            </a:r>
          </a:p>
          <a:p>
            <a:pPr lvl="1" marL="914400" indent="-457200" defTabSz="1828754">
              <a:spcBef>
                <a:spcPts val="3300"/>
              </a:spcBef>
              <a:defRPr sz="3600"/>
            </a:pPr>
            <a14:m>
              <m:oMathPara>
                <m:oMathParaPr>
                  <m:jc m:val="left"/>
                </m:oMathParaPr>
                <m:oMath>
                  <m:r>
                    <a:rPr xmlns:a="http://schemas.openxmlformats.org/drawingml/2006/main" sz="42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D</m:t>
                  </m:r>
                  <m:r>
                    <a:rPr xmlns:a="http://schemas.openxmlformats.org/drawingml/2006/main" sz="42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←</m:t>
                  </m:r>
                  <m:r>
                    <a:rPr xmlns:a="http://schemas.openxmlformats.org/drawingml/2006/main" sz="42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X</m:t>
                  </m:r>
                  <m:r>
                    <a:rPr xmlns:a="http://schemas.openxmlformats.org/drawingml/2006/main" sz="42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→</m:t>
                  </m:r>
                  <m:r>
                    <a:rPr xmlns:a="http://schemas.openxmlformats.org/drawingml/2006/main" sz="42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Y</m:t>
                  </m:r>
                </m:oMath>
              </m:oMathPara>
            </a14:m>
          </a:p>
          <a:p>
            <a:pPr lvl="1" marL="914400" indent="-457200" defTabSz="1828754">
              <a:spcBef>
                <a:spcPts val="3300"/>
              </a:spcBef>
              <a:defRPr sz="3600"/>
            </a:pPr>
            <a:r>
              <a:t>We also have </a:t>
            </a:r>
            <a14:m>
              <m:oMath>
                <m:r>
                  <a:rPr xmlns:a="http://schemas.openxmlformats.org/drawingml/2006/main" sz="47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U</m:t>
                </m:r>
              </m:oMath>
            </a14:m>
            <a:r>
              <a:t>, which may</a:t>
            </a:r>
            <a:br/>
            <a:r>
              <a:t>be observed or unobserved</a:t>
            </a:r>
          </a:p>
          <a:p>
            <a:pPr lvl="1" marL="914400" indent="-457200" defTabSz="1828754">
              <a:spcBef>
                <a:spcPts val="3300"/>
              </a:spcBef>
              <a:defRPr sz="3600"/>
            </a:pPr>
            <a14:m>
              <m:oMathPara>
                <m:oMathParaPr>
                  <m:jc m:val="left"/>
                </m:oMathParaPr>
                <m:oMath>
                  <m:r>
                    <a:rPr xmlns:a="http://schemas.openxmlformats.org/drawingml/2006/main" sz="42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D</m:t>
                  </m:r>
                  <m:r>
                    <a:rPr xmlns:a="http://schemas.openxmlformats.org/drawingml/2006/main" sz="42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←</m:t>
                  </m:r>
                  <m:r>
                    <a:rPr xmlns:a="http://schemas.openxmlformats.org/drawingml/2006/main" sz="42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-</m:t>
                  </m:r>
                  <m:r>
                    <a:rPr xmlns:a="http://schemas.openxmlformats.org/drawingml/2006/main" sz="42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U</m:t>
                  </m:r>
                  <m:r>
                    <a:rPr xmlns:a="http://schemas.openxmlformats.org/drawingml/2006/main" sz="42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-</m:t>
                  </m:r>
                  <m:r>
                    <a:rPr xmlns:a="http://schemas.openxmlformats.org/drawingml/2006/main" sz="42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→</m:t>
                  </m:r>
                  <m:r>
                    <a:rPr xmlns:a="http://schemas.openxmlformats.org/drawingml/2006/main" sz="42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Y</m:t>
                  </m:r>
                </m:oMath>
              </m:oMathPara>
            </a14:m>
            <a:endParaRPr sz="4800"/>
          </a:p>
        </p:txBody>
      </p:sp>
      <p:pic>
        <p:nvPicPr>
          <p:cNvPr id="18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292944" y="6469490"/>
            <a:ext cx="16161806" cy="629816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Regression Discontinuity DA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Regression Discontinuity DAG</a:t>
            </a:r>
          </a:p>
        </p:txBody>
      </p:sp>
      <p:sp>
        <p:nvSpPr>
          <p:cNvPr id="190" name="(B) Limiting Graph - Add Cutoff…"/>
          <p:cNvSpPr txBox="1"/>
          <p:nvPr>
            <p:ph type="body" idx="1"/>
          </p:nvPr>
        </p:nvSpPr>
        <p:spPr>
          <a:xfrm>
            <a:off x="1206500" y="3276971"/>
            <a:ext cx="21971000" cy="9227545"/>
          </a:xfrm>
          <a:prstGeom prst="rect">
            <a:avLst/>
          </a:prstGeom>
        </p:spPr>
        <p:txBody>
          <a:bodyPr/>
          <a:lstStyle/>
          <a:p>
            <a:pPr marL="414527" indent="-414527" defTabSz="1658070">
              <a:spcBef>
                <a:spcPts val="3000"/>
              </a:spcBef>
              <a:defRPr sz="3264"/>
            </a:pPr>
            <a:r>
              <a:t>(B) Limiting Graph - Add Cutoff</a:t>
            </a:r>
          </a:p>
          <a:p>
            <a:pPr lvl="1" marL="829055" indent="-414527" defTabSz="1658070">
              <a:spcBef>
                <a:spcPts val="3000"/>
              </a:spcBef>
              <a:defRPr sz="3264"/>
            </a:pPr>
            <a:r>
              <a:t>We can identify the causal effect </a:t>
            </a:r>
            <a14:m>
              <m:oMath>
                <m:r>
                  <a:rPr xmlns:a="http://schemas.openxmlformats.org/drawingml/2006/main" sz="40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(</m:t>
                </m:r>
                <m:r>
                  <a:rPr xmlns:a="http://schemas.openxmlformats.org/drawingml/2006/main" sz="40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D</m:t>
                </m:r>
                <m:r>
                  <a:rPr xmlns:a="http://schemas.openxmlformats.org/drawingml/2006/main" sz="40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→</m:t>
                </m:r>
                <m:r>
                  <a:rPr xmlns:a="http://schemas.openxmlformats.org/drawingml/2006/main" sz="40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Y</m:t>
                </m:r>
                <m:r>
                  <a:rPr xmlns:a="http://schemas.openxmlformats.org/drawingml/2006/main" sz="40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)</m:t>
                </m:r>
              </m:oMath>
            </a14:m>
            <a:r>
              <a:t> for those around the cutoff </a:t>
            </a:r>
            <a14:m>
              <m:oMath>
                <m:sSub>
                  <m:e>
                    <m:r>
                      <a:rPr xmlns:a="http://schemas.openxmlformats.org/drawingml/2006/main" sz="4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c</m:t>
                    </m:r>
                  </m:e>
                  <m:sub>
                    <m:r>
                      <a:rPr xmlns:a="http://schemas.openxmlformats.org/drawingml/2006/main" sz="4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0</m:t>
                    </m:r>
                  </m:sub>
                </m:sSub>
              </m:oMath>
            </a14:m>
          </a:p>
          <a:p>
            <a:pPr lvl="1" marL="829055" indent="-414527" defTabSz="1658070">
              <a:spcBef>
                <a:spcPts val="3000"/>
              </a:spcBef>
              <a:defRPr sz="3264"/>
            </a:pPr>
            <a:r>
              <a:t>The cutoff blocks the backdoor pathway from </a:t>
            </a:r>
            <a14:m>
              <m:oMath>
                <m:r>
                  <a:rPr xmlns:a="http://schemas.openxmlformats.org/drawingml/2006/main" sz="37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X</m:t>
                </m:r>
                <m:r>
                  <a:rPr xmlns:a="http://schemas.openxmlformats.org/drawingml/2006/main" sz="37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→</m:t>
                </m:r>
                <m:r>
                  <a:rPr xmlns:a="http://schemas.openxmlformats.org/drawingml/2006/main" sz="37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Y</m:t>
                </m:r>
              </m:oMath>
            </a14:m>
          </a:p>
          <a:p>
            <a:pPr lvl="1" marL="829055" indent="-414527" defTabSz="1658070">
              <a:spcBef>
                <a:spcPts val="3000"/>
              </a:spcBef>
              <a:defRPr sz="3264"/>
            </a:pPr>
            <a:r>
              <a:t>We cutoff off the backdoor </a:t>
            </a:r>
            <a:br/>
            <a:r>
              <a:t>pathway by utilizing the </a:t>
            </a:r>
            <a:br/>
            <a:r>
              <a:t>limit near </a:t>
            </a:r>
            <a14:m>
              <m:oMath>
                <m:sSub>
                  <m:e>
                    <m:r>
                      <a:rPr xmlns:a="http://schemas.openxmlformats.org/drawingml/2006/main" sz="4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c</m:t>
                    </m:r>
                  </m:e>
                  <m:sub>
                    <m:r>
                      <a:rPr xmlns:a="http://schemas.openxmlformats.org/drawingml/2006/main" sz="4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0</m:t>
                    </m:r>
                  </m:sub>
                </m:sSub>
              </m:oMath>
            </a14:m>
          </a:p>
          <a:p>
            <a:pPr marL="414527" indent="-414527" defTabSz="1658070">
              <a:spcBef>
                <a:spcPts val="3000"/>
              </a:spcBef>
              <a:defRPr sz="3264"/>
            </a:pPr>
            <a:r>
              <a:t>We still have the running </a:t>
            </a:r>
            <a:br/>
            <a:r>
              <a:t>variable determine </a:t>
            </a:r>
            <a:br/>
            <a:r>
              <a:t>treatment and control</a:t>
            </a:r>
          </a:p>
          <a:p>
            <a:pPr marL="414527" indent="-414527" defTabSz="1658070">
              <a:spcBef>
                <a:spcPts val="3000"/>
              </a:spcBef>
              <a:defRPr sz="3264"/>
            </a:pPr>
            <a:r>
              <a:t>Cutoff </a:t>
            </a:r>
            <a14:m>
              <m:oMath>
                <m:r>
                  <a:rPr xmlns:a="http://schemas.openxmlformats.org/drawingml/2006/main" sz="35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X</m:t>
                </m:r>
              </m:oMath>
            </a14:m>
            <a:r>
              <a:t> onto </a:t>
            </a:r>
            <a14:m>
              <m:oMath>
                <m:r>
                  <a:rPr xmlns:a="http://schemas.openxmlformats.org/drawingml/2006/main" sz="39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Y</m:t>
                </m:r>
              </m:oMath>
            </a14:m>
          </a:p>
          <a:p>
            <a:pPr lvl="1" marL="829055" indent="-414527" defTabSz="1658070">
              <a:spcBef>
                <a:spcPts val="3000"/>
              </a:spcBef>
              <a:defRPr sz="3264"/>
            </a:pPr>
            <a14:m>
              <m:oMathPara>
                <m:oMathParaPr>
                  <m:jc m:val="left"/>
                </m:oMathParaPr>
                <m:oMath>
                  <m:r>
                    <a:rPr xmlns:a="http://schemas.openxmlformats.org/drawingml/2006/main" sz="3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D</m:t>
                  </m:r>
                  <m:r>
                    <a:rPr xmlns:a="http://schemas.openxmlformats.org/drawingml/2006/main" sz="3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←</m:t>
                  </m:r>
                  <m:r>
                    <a:rPr xmlns:a="http://schemas.openxmlformats.org/drawingml/2006/main" sz="3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X</m:t>
                  </m:r>
                  <m:r>
                    <a:rPr xmlns:a="http://schemas.openxmlformats.org/drawingml/2006/main" sz="3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→</m:t>
                  </m:r>
                  <m:sSub>
                    <m:e>
                      <m:r>
                        <a:rPr xmlns:a="http://schemas.openxmlformats.org/drawingml/2006/main" sz="3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c</m:t>
                      </m:r>
                    </m:e>
                    <m:sub>
                      <m:r>
                        <a:rPr xmlns:a="http://schemas.openxmlformats.org/drawingml/2006/main" sz="3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sub>
                  </m:sSub>
                </m:oMath>
              </m:oMathPara>
            </a14:m>
          </a:p>
          <a:p>
            <a:pPr lvl="1" marL="829055" indent="-414527" defTabSz="1658070">
              <a:spcBef>
                <a:spcPts val="3000"/>
              </a:spcBef>
              <a:defRPr sz="3264"/>
            </a:pPr>
            <a:r>
              <a:t>Only works if continuity</a:t>
            </a:r>
            <a:br/>
            <a:r>
              <a:t>assumption is satisfied </a:t>
            </a:r>
          </a:p>
        </p:txBody>
      </p:sp>
      <p:pic>
        <p:nvPicPr>
          <p:cNvPr id="19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292944" y="6469490"/>
            <a:ext cx="16161806" cy="629816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Cutoff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Cutoff </a:t>
            </a:r>
          </a:p>
        </p:txBody>
      </p:sp>
      <p:sp>
        <p:nvSpPr>
          <p:cNvPr id="194" name="The cutoff   rul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45008" indent="-445008" defTabSz="1779987">
              <a:spcBef>
                <a:spcPts val="3200"/>
              </a:spcBef>
              <a:defRPr sz="3504"/>
            </a:pPr>
            <a:r>
              <a:t>The cutoff </a:t>
            </a:r>
            <a14:m>
              <m:oMath>
                <m:sSub>
                  <m:e>
                    <m:r>
                      <a:rPr xmlns:a="http://schemas.openxmlformats.org/drawingml/2006/main" sz="45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c</m:t>
                    </m:r>
                  </m:e>
                  <m:sub>
                    <m:r>
                      <a:rPr xmlns:a="http://schemas.openxmlformats.org/drawingml/2006/main" sz="45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0</m:t>
                    </m:r>
                  </m:sub>
                </m:sSub>
              </m:oMath>
            </a14:m>
            <a:r>
              <a:t> rule</a:t>
            </a:r>
          </a:p>
          <a:p>
            <a:pPr lvl="1" marL="890016" indent="-445008" defTabSz="1779987">
              <a:spcBef>
                <a:spcPts val="3200"/>
              </a:spcBef>
              <a:defRPr sz="3504"/>
            </a:pPr>
            <a:r>
              <a:t>An assignment along the running variable </a:t>
            </a:r>
            <a14:m>
              <m:oMath>
                <m:r>
                  <a:rPr xmlns:a="http://schemas.openxmlformats.org/drawingml/2006/main" sz="37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X</m:t>
                </m:r>
              </m:oMath>
            </a14:m>
            <a:r>
              <a:t> determines assignment into treatment and control depending upon which side of the cutoff </a:t>
            </a:r>
            <a14:m>
              <m:oMath>
                <m:sSub>
                  <m:e>
                    <m:r>
                      <a:rPr xmlns:a="http://schemas.openxmlformats.org/drawingml/2006/main" sz="45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c</m:t>
                    </m:r>
                  </m:e>
                  <m:sub>
                    <m:r>
                      <a:rPr xmlns:a="http://schemas.openxmlformats.org/drawingml/2006/main" sz="45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0</m:t>
                    </m:r>
                  </m:sub>
                </m:sSub>
              </m:oMath>
            </a14:m>
            <a:r>
              <a:t> the observation is on</a:t>
            </a:r>
          </a:p>
          <a:p>
            <a:pPr marL="445008" indent="-445008" defTabSz="1779987">
              <a:spcBef>
                <a:spcPts val="3200"/>
              </a:spcBef>
              <a:defRPr sz="3504"/>
            </a:pPr>
            <a:r>
              <a:t>For example</a:t>
            </a:r>
          </a:p>
          <a:p>
            <a:pPr lvl="1" marL="890016" indent="-445008" defTabSz="1779987">
              <a:spcBef>
                <a:spcPts val="3200"/>
              </a:spcBef>
              <a:defRPr sz="3504"/>
            </a:pPr>
            <a:r>
              <a:t>If someone scores an 0.08 blood alcohol content then assigned drunk driving, but if someone is 0.078 then not</a:t>
            </a:r>
          </a:p>
          <a:p>
            <a:pPr lvl="1" marL="890016" indent="-445008" defTabSz="1779987">
              <a:spcBef>
                <a:spcPts val="3200"/>
              </a:spcBef>
              <a:defRPr sz="3504"/>
            </a:pPr>
            <a:r>
              <a:t>250K in receipts will be assigned one treatment</a:t>
            </a:r>
          </a:p>
          <a:p>
            <a:pPr lvl="1" marL="890016" indent="-445008" defTabSz="1779987">
              <a:spcBef>
                <a:spcPts val="3200"/>
              </a:spcBef>
              <a:defRPr sz="3504"/>
            </a:pPr>
            <a:r>
              <a:t>Test score will have cutoffs for admissions</a:t>
            </a:r>
          </a:p>
          <a:p>
            <a:pPr marL="445008" indent="-445008" defTabSz="1779987">
              <a:spcBef>
                <a:spcPts val="3200"/>
              </a:spcBef>
              <a:defRPr sz="3504"/>
            </a:pPr>
            <a:r>
              <a:t>Key Point</a:t>
            </a:r>
          </a:p>
          <a:p>
            <a:pPr lvl="1" marL="890016" indent="-445008" defTabSz="1779987">
              <a:spcBef>
                <a:spcPts val="3200"/>
              </a:spcBef>
              <a:defRPr sz="3504"/>
            </a:pPr>
            <a:r>
              <a:t>The continuity assumption must be satisfied at the cutoff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Continuity Assump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Continuity Assumption</a:t>
            </a:r>
          </a:p>
        </p:txBody>
      </p:sp>
      <p:sp>
        <p:nvSpPr>
          <p:cNvPr id="197" name="The continuity assumption states that potential outcomes need to be continuous at the cutoff…"/>
          <p:cNvSpPr txBox="1"/>
          <p:nvPr>
            <p:ph type="body" idx="1"/>
          </p:nvPr>
        </p:nvSpPr>
        <p:spPr>
          <a:xfrm>
            <a:off x="1206500" y="3362099"/>
            <a:ext cx="21971000" cy="9142417"/>
          </a:xfrm>
          <a:prstGeom prst="rect">
            <a:avLst/>
          </a:prstGeom>
        </p:spPr>
        <p:txBody>
          <a:bodyPr/>
          <a:lstStyle/>
          <a:p>
            <a:pPr marL="414527" indent="-414527" defTabSz="1658070">
              <a:spcBef>
                <a:spcPts val="3000"/>
              </a:spcBef>
              <a:defRPr sz="3264"/>
            </a:pPr>
            <a:r>
              <a:t>The continuity assumption states that potential outcomes need to be continuous at the cutoff </a:t>
            </a:r>
            <a14:m>
              <m:oMath>
                <m:sSub>
                  <m:e>
                    <m:r>
                      <a:rPr xmlns:a="http://schemas.openxmlformats.org/drawingml/2006/main" sz="4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c</m:t>
                    </m:r>
                  </m:e>
                  <m:sub>
                    <m:r>
                      <a:rPr xmlns:a="http://schemas.openxmlformats.org/drawingml/2006/main" sz="4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0</m:t>
                    </m:r>
                  </m:sub>
                </m:sSub>
              </m:oMath>
            </a14:m>
          </a:p>
          <a:p>
            <a:pPr lvl="1" marL="829055" indent="-414527" defTabSz="1658070">
              <a:spcBef>
                <a:spcPts val="3000"/>
              </a:spcBef>
              <a:defRPr sz="3264"/>
            </a:pPr>
            <a:r>
              <a:t>The cutoff rule cannot be endogenous to other treatments near the cutoff</a:t>
            </a:r>
          </a:p>
          <a:p>
            <a:pPr lvl="1" marL="829055" indent="-414527" defTabSz="1658070">
              <a:spcBef>
                <a:spcPts val="3000"/>
              </a:spcBef>
              <a:defRPr sz="3264"/>
            </a:pPr>
            <a14:m>
              <m:oMath>
                <m:r>
                  <a:rPr xmlns:a="http://schemas.openxmlformats.org/drawingml/2006/main" sz="4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E</m:t>
                </m:r>
                <m:r>
                  <a:rPr xmlns:a="http://schemas.openxmlformats.org/drawingml/2006/main" sz="4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[</m:t>
                </m:r>
                <m:sSup>
                  <m:e>
                    <m:r>
                      <a:rPr xmlns:a="http://schemas.openxmlformats.org/drawingml/2006/main" sz="4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Y</m:t>
                    </m:r>
                  </m:e>
                  <m:sup>
                    <m:r>
                      <a:rPr xmlns:a="http://schemas.openxmlformats.org/drawingml/2006/main" sz="4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0</m:t>
                    </m:r>
                  </m:sup>
                </m:sSup>
                <m:r>
                  <a:rPr xmlns:a="http://schemas.openxmlformats.org/drawingml/2006/main" sz="4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]</m:t>
                </m:r>
              </m:oMath>
            </a14:m>
            <a:r>
              <a:t> and </a:t>
            </a:r>
            <a14:m>
              <m:oMath>
                <m:r>
                  <a:rPr xmlns:a="http://schemas.openxmlformats.org/drawingml/2006/main" sz="4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E</m:t>
                </m:r>
                <m:r>
                  <a:rPr xmlns:a="http://schemas.openxmlformats.org/drawingml/2006/main" sz="4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[</m:t>
                </m:r>
                <m:sSup>
                  <m:e>
                    <m:r>
                      <a:rPr xmlns:a="http://schemas.openxmlformats.org/drawingml/2006/main" sz="4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Y</m:t>
                    </m:r>
                  </m:e>
                  <m:sup>
                    <m:r>
                      <a:rPr xmlns:a="http://schemas.openxmlformats.org/drawingml/2006/main" sz="4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sup>
                </m:sSup>
                <m:r>
                  <a:rPr xmlns:a="http://schemas.openxmlformats.org/drawingml/2006/main" sz="4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]</m:t>
                </m:r>
              </m:oMath>
            </a14:m>
            <a:r>
              <a:t> need to be</a:t>
            </a:r>
            <a:br/>
            <a:r>
              <a:t>smooth at </a:t>
            </a:r>
            <a14:m>
              <m:oMath>
                <m:sSub>
                  <m:e>
                    <m:r>
                      <a:rPr xmlns:a="http://schemas.openxmlformats.org/drawingml/2006/main" sz="4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c</m:t>
                    </m:r>
                  </m:e>
                  <m:sub>
                    <m:r>
                      <a:rPr xmlns:a="http://schemas.openxmlformats.org/drawingml/2006/main" sz="4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0</m:t>
                    </m:r>
                  </m:sub>
                </m:sSub>
              </m:oMath>
            </a14:m>
          </a:p>
          <a:p>
            <a:pPr marL="414527" indent="-414527" defTabSz="1658070">
              <a:spcBef>
                <a:spcPts val="3000"/>
              </a:spcBef>
              <a:defRPr sz="3264"/>
            </a:pPr>
            <a:r>
              <a:t>“Nature does not make </a:t>
            </a:r>
            <a:br/>
            <a:r>
              <a:t>jumps” or a turtle on a fencepost</a:t>
            </a:r>
            <a:br/>
            <a:r>
              <a:t>is not natural</a:t>
            </a:r>
          </a:p>
          <a:p>
            <a:pPr lvl="1" marL="829055" indent="-414527" defTabSz="1658070">
              <a:spcBef>
                <a:spcPts val="3000"/>
              </a:spcBef>
              <a:defRPr sz="3264"/>
            </a:pPr>
            <a:r>
              <a:t>A discontinuous jump will</a:t>
            </a:r>
            <a:br/>
            <a:r>
              <a:t>be from </a:t>
            </a:r>
            <a14:m>
              <m:oMath>
                <m:r>
                  <a:rPr xmlns:a="http://schemas.openxmlformats.org/drawingml/2006/main" sz="40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E</m:t>
                </m:r>
                <m:r>
                  <a:rPr xmlns:a="http://schemas.openxmlformats.org/drawingml/2006/main" sz="40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[</m:t>
                </m:r>
                <m:sSup>
                  <m:e>
                    <m:r>
                      <a:rPr xmlns:a="http://schemas.openxmlformats.org/drawingml/2006/main" sz="4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Y</m:t>
                    </m:r>
                  </m:e>
                  <m:sup>
                    <m:r>
                      <a:rPr xmlns:a="http://schemas.openxmlformats.org/drawingml/2006/main" sz="4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0</m:t>
                    </m:r>
                  </m:sup>
                </m:sSup>
                <m:r>
                  <a:rPr xmlns:a="http://schemas.openxmlformats.org/drawingml/2006/main" sz="40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|</m:t>
                </m:r>
                <m:r>
                  <a:rPr xmlns:a="http://schemas.openxmlformats.org/drawingml/2006/main" sz="40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D</m:t>
                </m:r>
                <m:r>
                  <a:rPr xmlns:a="http://schemas.openxmlformats.org/drawingml/2006/main" sz="40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r>
                  <a:rPr xmlns:a="http://schemas.openxmlformats.org/drawingml/2006/main" sz="40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0</m:t>
                </m:r>
                <m:r>
                  <a:rPr xmlns:a="http://schemas.openxmlformats.org/drawingml/2006/main" sz="40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]</m:t>
                </m:r>
              </m:oMath>
            </a14:m>
            <a:r>
              <a:t> to</a:t>
            </a:r>
            <a:br/>
            <a14:m>
              <m:oMath>
                <m:r>
                  <a:rPr xmlns:a="http://schemas.openxmlformats.org/drawingml/2006/main" sz="40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E</m:t>
                </m:r>
                <m:r>
                  <a:rPr xmlns:a="http://schemas.openxmlformats.org/drawingml/2006/main" sz="40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[</m:t>
                </m:r>
                <m:sSup>
                  <m:e>
                    <m:r>
                      <a:rPr xmlns:a="http://schemas.openxmlformats.org/drawingml/2006/main" sz="4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Y</m:t>
                    </m:r>
                  </m:e>
                  <m:sup>
                    <m:r>
                      <a:rPr xmlns:a="http://schemas.openxmlformats.org/drawingml/2006/main" sz="4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sup>
                </m:sSup>
                <m:r>
                  <a:rPr xmlns:a="http://schemas.openxmlformats.org/drawingml/2006/main" sz="40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|</m:t>
                </m:r>
                <m:r>
                  <a:rPr xmlns:a="http://schemas.openxmlformats.org/drawingml/2006/main" sz="40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D</m:t>
                </m:r>
                <m:r>
                  <a:rPr xmlns:a="http://schemas.openxmlformats.org/drawingml/2006/main" sz="40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r>
                  <a:rPr xmlns:a="http://schemas.openxmlformats.org/drawingml/2006/main" sz="40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1</m:t>
                </m:r>
                <m:r>
                  <a:rPr xmlns:a="http://schemas.openxmlformats.org/drawingml/2006/main" sz="40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]</m:t>
                </m:r>
              </m:oMath>
            </a14:m>
            <a:r>
              <a:t> due to </a:t>
            </a:r>
            <a:br/>
            <a:r>
              <a:t>treatment</a:t>
            </a:r>
          </a:p>
          <a:p>
            <a:pPr marL="414527" indent="-414527" defTabSz="1658070">
              <a:spcBef>
                <a:spcPts val="3000"/>
              </a:spcBef>
              <a:defRPr sz="3264"/>
            </a:pPr>
            <a:r>
              <a:t>We never observe </a:t>
            </a:r>
            <a14:m>
              <m:oMath>
                <m:r>
                  <a:rPr xmlns:a="http://schemas.openxmlformats.org/drawingml/2006/main" sz="40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E</m:t>
                </m:r>
                <m:r>
                  <a:rPr xmlns:a="http://schemas.openxmlformats.org/drawingml/2006/main" sz="40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[</m:t>
                </m:r>
                <m:sSup>
                  <m:e>
                    <m:r>
                      <a:rPr xmlns:a="http://schemas.openxmlformats.org/drawingml/2006/main" sz="4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Y</m:t>
                    </m:r>
                  </m:e>
                  <m:sup>
                    <m:r>
                      <a:rPr xmlns:a="http://schemas.openxmlformats.org/drawingml/2006/main" sz="4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0</m:t>
                    </m:r>
                  </m:sup>
                </m:sSup>
                <m:r>
                  <a:rPr xmlns:a="http://schemas.openxmlformats.org/drawingml/2006/main" sz="40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|</m:t>
                </m:r>
                <m:r>
                  <a:rPr xmlns:a="http://schemas.openxmlformats.org/drawingml/2006/main" sz="40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D</m:t>
                </m:r>
                <m:r>
                  <a:rPr xmlns:a="http://schemas.openxmlformats.org/drawingml/2006/main" sz="40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r>
                  <a:rPr xmlns:a="http://schemas.openxmlformats.org/drawingml/2006/main" sz="40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1</m:t>
                </m:r>
                <m:r>
                  <a:rPr xmlns:a="http://schemas.openxmlformats.org/drawingml/2006/main" sz="40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]</m:t>
                </m:r>
              </m:oMath>
            </a14:m>
            <a:r>
              <a:t> </a:t>
            </a:r>
            <a:br/>
            <a:r>
              <a:t>or </a:t>
            </a:r>
            <a14:m>
              <m:oMath>
                <m:r>
                  <a:rPr xmlns:a="http://schemas.openxmlformats.org/drawingml/2006/main" sz="40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E</m:t>
                </m:r>
                <m:r>
                  <a:rPr xmlns:a="http://schemas.openxmlformats.org/drawingml/2006/main" sz="40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[</m:t>
                </m:r>
                <m:sSup>
                  <m:e>
                    <m:r>
                      <a:rPr xmlns:a="http://schemas.openxmlformats.org/drawingml/2006/main" sz="4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Y</m:t>
                    </m:r>
                  </m:e>
                  <m:sup>
                    <m:r>
                      <a:rPr xmlns:a="http://schemas.openxmlformats.org/drawingml/2006/main" sz="4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sup>
                </m:sSup>
                <m:r>
                  <a:rPr xmlns:a="http://schemas.openxmlformats.org/drawingml/2006/main" sz="40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|</m:t>
                </m:r>
                <m:r>
                  <a:rPr xmlns:a="http://schemas.openxmlformats.org/drawingml/2006/main" sz="40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D</m:t>
                </m:r>
                <m:r>
                  <a:rPr xmlns:a="http://schemas.openxmlformats.org/drawingml/2006/main" sz="40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r>
                  <a:rPr xmlns:a="http://schemas.openxmlformats.org/drawingml/2006/main" sz="40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0</m:t>
                </m:r>
                <m:r>
                  <a:rPr xmlns:a="http://schemas.openxmlformats.org/drawingml/2006/main" sz="40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]</m:t>
                </m:r>
              </m:oMath>
            </a14:m>
            <a:br/>
            <a:endParaRPr sz="4800"/>
          </a:p>
        </p:txBody>
      </p:sp>
      <p:pic>
        <p:nvPicPr>
          <p:cNvPr id="198" name="Picture 1" descr="Picture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435935" y="5125388"/>
            <a:ext cx="14664311" cy="820260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ontinuity Assump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Continuity Assumption</a:t>
            </a:r>
          </a:p>
        </p:txBody>
      </p:sp>
      <p:sp>
        <p:nvSpPr>
          <p:cNvPr id="201" name="We have to extrapolate    and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24255" indent="-524255" defTabSz="2096971">
              <a:spcBef>
                <a:spcPts val="3800"/>
              </a:spcBef>
              <a:defRPr sz="4128"/>
            </a:pPr>
            <a:r>
              <a:t>We have to extrapolate </a:t>
            </a:r>
            <a:br/>
            <a14:m>
              <m:oMath>
                <m:r>
                  <a:rPr xmlns:a="http://schemas.openxmlformats.org/drawingml/2006/main" sz="50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E</m:t>
                </m:r>
                <m:r>
                  <a:rPr xmlns:a="http://schemas.openxmlformats.org/drawingml/2006/main" sz="50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[</m:t>
                </m:r>
                <m:sSup>
                  <m:e>
                    <m:r>
                      <a:rPr xmlns:a="http://schemas.openxmlformats.org/drawingml/2006/main" sz="50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Y</m:t>
                    </m:r>
                  </m:e>
                  <m:sup>
                    <m:r>
                      <a:rPr xmlns:a="http://schemas.openxmlformats.org/drawingml/2006/main" sz="50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0</m:t>
                    </m:r>
                  </m:sup>
                </m:sSup>
                <m:r>
                  <a:rPr xmlns:a="http://schemas.openxmlformats.org/drawingml/2006/main" sz="50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|</m:t>
                </m:r>
                <m:r>
                  <a:rPr xmlns:a="http://schemas.openxmlformats.org/drawingml/2006/main" sz="50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D</m:t>
                </m:r>
                <m:r>
                  <a:rPr xmlns:a="http://schemas.openxmlformats.org/drawingml/2006/main" sz="50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r>
                  <a:rPr xmlns:a="http://schemas.openxmlformats.org/drawingml/2006/main" sz="50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1</m:t>
                </m:r>
                <m:r>
                  <a:rPr xmlns:a="http://schemas.openxmlformats.org/drawingml/2006/main" sz="50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]</m:t>
                </m:r>
              </m:oMath>
            </a14:m>
            <a:r>
              <a:t> and </a:t>
            </a:r>
            <a:br/>
            <a14:m>
              <m:oMath>
                <m:r>
                  <a:rPr xmlns:a="http://schemas.openxmlformats.org/drawingml/2006/main" sz="50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E</m:t>
                </m:r>
                <m:r>
                  <a:rPr xmlns:a="http://schemas.openxmlformats.org/drawingml/2006/main" sz="50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[</m:t>
                </m:r>
                <m:sSup>
                  <m:e>
                    <m:r>
                      <a:rPr xmlns:a="http://schemas.openxmlformats.org/drawingml/2006/main" sz="50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Y</m:t>
                    </m:r>
                  </m:e>
                  <m:sup>
                    <m:r>
                      <a:rPr xmlns:a="http://schemas.openxmlformats.org/drawingml/2006/main" sz="50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sup>
                </m:sSup>
                <m:r>
                  <a:rPr xmlns:a="http://schemas.openxmlformats.org/drawingml/2006/main" sz="50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|</m:t>
                </m:r>
                <m:r>
                  <a:rPr xmlns:a="http://schemas.openxmlformats.org/drawingml/2006/main" sz="50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D</m:t>
                </m:r>
                <m:r>
                  <a:rPr xmlns:a="http://schemas.openxmlformats.org/drawingml/2006/main" sz="50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r>
                  <a:rPr xmlns:a="http://schemas.openxmlformats.org/drawingml/2006/main" sz="50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0</m:t>
                </m:r>
                <m:r>
                  <a:rPr xmlns:a="http://schemas.openxmlformats.org/drawingml/2006/main" sz="50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]</m:t>
                </m:r>
              </m:oMath>
            </a14:m>
          </a:p>
          <a:p>
            <a:pPr marL="524255" indent="-524255" defTabSz="2096971">
              <a:spcBef>
                <a:spcPts val="3800"/>
              </a:spcBef>
              <a:defRPr sz="4128"/>
            </a:pPr>
            <a:r>
              <a:t>We assume a smooth </a:t>
            </a:r>
            <a:br/>
            <a:r>
              <a:t>continuous function of</a:t>
            </a:r>
            <a:br/>
            <a14:m>
              <m:oMath>
                <m:r>
                  <a:rPr xmlns:a="http://schemas.openxmlformats.org/drawingml/2006/main" sz="50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E</m:t>
                </m:r>
                <m:r>
                  <a:rPr xmlns:a="http://schemas.openxmlformats.org/drawingml/2006/main" sz="50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[</m:t>
                </m:r>
                <m:sSup>
                  <m:e>
                    <m:r>
                      <a:rPr xmlns:a="http://schemas.openxmlformats.org/drawingml/2006/main" sz="50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Y</m:t>
                    </m:r>
                  </m:e>
                  <m:sup>
                    <m:r>
                      <a:rPr xmlns:a="http://schemas.openxmlformats.org/drawingml/2006/main" sz="50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sup>
                </m:sSup>
                <m:r>
                  <a:rPr xmlns:a="http://schemas.openxmlformats.org/drawingml/2006/main" sz="50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|</m:t>
                </m:r>
                <m:r>
                  <a:rPr xmlns:a="http://schemas.openxmlformats.org/drawingml/2006/main" sz="50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X</m:t>
                </m:r>
                <m:r>
                  <a:rPr xmlns:a="http://schemas.openxmlformats.org/drawingml/2006/main" sz="50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sSub>
                  <m:e>
                    <m:r>
                      <a:rPr xmlns:a="http://schemas.openxmlformats.org/drawingml/2006/main" sz="50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c</m:t>
                    </m:r>
                  </m:e>
                  <m:sub>
                    <m:r>
                      <a:rPr xmlns:a="http://schemas.openxmlformats.org/drawingml/2006/main" sz="50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0</m:t>
                    </m:r>
                  </m:sub>
                </m:sSub>
                <m:r>
                  <a:rPr xmlns:a="http://schemas.openxmlformats.org/drawingml/2006/main" sz="50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]</m:t>
                </m:r>
              </m:oMath>
            </a14:m>
            <a:r>
              <a:t> and</a:t>
            </a:r>
            <a:br/>
            <a14:m>
              <m:oMath>
                <m:r>
                  <a:rPr xmlns:a="http://schemas.openxmlformats.org/drawingml/2006/main" sz="50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E</m:t>
                </m:r>
                <m:r>
                  <a:rPr xmlns:a="http://schemas.openxmlformats.org/drawingml/2006/main" sz="50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[</m:t>
                </m:r>
                <m:sSup>
                  <m:e>
                    <m:r>
                      <a:rPr xmlns:a="http://schemas.openxmlformats.org/drawingml/2006/main" sz="50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Y</m:t>
                    </m:r>
                  </m:e>
                  <m:sup>
                    <m:r>
                      <a:rPr xmlns:a="http://schemas.openxmlformats.org/drawingml/2006/main" sz="50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0</m:t>
                    </m:r>
                  </m:sup>
                </m:sSup>
                <m:r>
                  <a:rPr xmlns:a="http://schemas.openxmlformats.org/drawingml/2006/main" sz="50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|</m:t>
                </m:r>
                <m:r>
                  <a:rPr xmlns:a="http://schemas.openxmlformats.org/drawingml/2006/main" sz="50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X</m:t>
                </m:r>
                <m:r>
                  <a:rPr xmlns:a="http://schemas.openxmlformats.org/drawingml/2006/main" sz="50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sSub>
                  <m:e>
                    <m:r>
                      <a:rPr xmlns:a="http://schemas.openxmlformats.org/drawingml/2006/main" sz="50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c</m:t>
                    </m:r>
                  </m:e>
                  <m:sub>
                    <m:r>
                      <a:rPr xmlns:a="http://schemas.openxmlformats.org/drawingml/2006/main" sz="50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0</m:t>
                    </m:r>
                  </m:sub>
                </m:sSub>
                <m:r>
                  <a:rPr xmlns:a="http://schemas.openxmlformats.org/drawingml/2006/main" sz="50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]</m:t>
                </m:r>
              </m:oMath>
            </a14:m>
          </a:p>
          <a:p>
            <a:pPr marL="524255" indent="-524255" defTabSz="2096971">
              <a:spcBef>
                <a:spcPts val="3800"/>
              </a:spcBef>
              <a:defRPr sz="4128"/>
            </a:pPr>
            <a:r>
              <a:t>The treatment causes</a:t>
            </a:r>
            <a:br/>
            <a:r>
              <a:t>the jump from the </a:t>
            </a:r>
            <a14:m>
              <m:oMath>
                <m:r>
                  <a:rPr xmlns:a="http://schemas.openxmlformats.org/drawingml/2006/main" sz="5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E</m:t>
                </m:r>
                <m:r>
                  <a:rPr xmlns:a="http://schemas.openxmlformats.org/drawingml/2006/main" sz="5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[</m:t>
                </m:r>
                <m:sSup>
                  <m:e>
                    <m:r>
                      <a:rPr xmlns:a="http://schemas.openxmlformats.org/drawingml/2006/main" sz="5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Y</m:t>
                    </m:r>
                  </m:e>
                  <m:sup>
                    <m:r>
                      <a:rPr xmlns:a="http://schemas.openxmlformats.org/drawingml/2006/main" sz="5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0</m:t>
                    </m:r>
                  </m:sup>
                </m:sSup>
                <m:r>
                  <a:rPr xmlns:a="http://schemas.openxmlformats.org/drawingml/2006/main" sz="5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|</m:t>
                </m:r>
                <m:r>
                  <a:rPr xmlns:a="http://schemas.openxmlformats.org/drawingml/2006/main" sz="5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X</m:t>
                </m:r>
                <m:r>
                  <a:rPr xmlns:a="http://schemas.openxmlformats.org/drawingml/2006/main" sz="5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]</m:t>
                </m:r>
              </m:oMath>
            </a14:m>
            <a:r>
              <a:t> </a:t>
            </a:r>
            <a:br/>
            <a:r>
              <a:t>line to the </a:t>
            </a:r>
            <a14:m>
              <m:oMath>
                <m:r>
                  <a:rPr xmlns:a="http://schemas.openxmlformats.org/drawingml/2006/main" sz="5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E</m:t>
                </m:r>
                <m:r>
                  <a:rPr xmlns:a="http://schemas.openxmlformats.org/drawingml/2006/main" sz="5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[</m:t>
                </m:r>
                <m:sSup>
                  <m:e>
                    <m:r>
                      <a:rPr xmlns:a="http://schemas.openxmlformats.org/drawingml/2006/main" sz="5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Y</m:t>
                    </m:r>
                  </m:e>
                  <m:sup>
                    <m:r>
                      <a:rPr xmlns:a="http://schemas.openxmlformats.org/drawingml/2006/main" sz="5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sup>
                </m:sSup>
                <m:r>
                  <a:rPr xmlns:a="http://schemas.openxmlformats.org/drawingml/2006/main" sz="5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|</m:t>
                </m:r>
                <m:r>
                  <a:rPr xmlns:a="http://schemas.openxmlformats.org/drawingml/2006/main" sz="5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X</m:t>
                </m:r>
                <m:r>
                  <a:rPr xmlns:a="http://schemas.openxmlformats.org/drawingml/2006/main" sz="5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]</m:t>
                </m:r>
              </m:oMath>
            </a14:m>
            <a:r>
              <a:t> line</a:t>
            </a:r>
            <a:br/>
            <a:r>
              <a:t>at </a:t>
            </a:r>
            <a14:m>
              <m:oMath>
                <m:sSub>
                  <m:e>
                    <m:r>
                      <a:rPr xmlns:a="http://schemas.openxmlformats.org/drawingml/2006/main" sz="5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c</m:t>
                    </m:r>
                  </m:e>
                  <m:sub>
                    <m:r>
                      <a:rPr xmlns:a="http://schemas.openxmlformats.org/drawingml/2006/main" sz="5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0</m:t>
                    </m:r>
                  </m:sub>
                </m:sSub>
              </m:oMath>
            </a14:m>
            <a:endParaRPr sz="4800"/>
          </a:p>
        </p:txBody>
      </p:sp>
      <p:pic>
        <p:nvPicPr>
          <p:cNvPr id="20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577461" y="2227310"/>
            <a:ext cx="13239817" cy="1136822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Visualization of RDD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Visualization of RDD</a:t>
            </a:r>
          </a:p>
        </p:txBody>
      </p:sp>
      <p:sp>
        <p:nvSpPr>
          <p:cNvPr id="205" name="Example from Hoekstra (2009)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Example from Hoekstra (2009)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Visualization of RDD Examp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Visualization of RDD Example</a:t>
            </a:r>
          </a:p>
        </p:txBody>
      </p:sp>
      <p:sp>
        <p:nvSpPr>
          <p:cNvPr id="208" name="RDD is a very visual research design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RDD is a very visual research design</a:t>
            </a:r>
          </a:p>
          <a:p>
            <a:pPr/>
            <a:r>
              <a:t>Hoekstra (2009) provides an example of using a Fuzzy RDD</a:t>
            </a:r>
          </a:p>
          <a:p>
            <a:pPr lvl="1"/>
            <a:r>
              <a:t>He wants to assess heterogenous returns across public colleges</a:t>
            </a:r>
          </a:p>
          <a:p>
            <a:pPr lvl="1"/>
            <a:r>
              <a:t>We might expect self-selection into different universities with students with higher abilities self-selecting into state flagship universities</a:t>
            </a:r>
          </a:p>
          <a:p>
            <a:pPr lvl="1"/>
            <a:r>
              <a:t>Higher returns to education from state flagships vs state regional might just be a reflection of student’s unobserved ability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Visualization of RDD Examp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Visualization of RDD Example</a:t>
            </a:r>
          </a:p>
        </p:txBody>
      </p:sp>
      <p:sp>
        <p:nvSpPr>
          <p:cNvPr id="211" name="There are 4 things we need to consider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There are 4 things we need to consider</a:t>
            </a:r>
          </a:p>
          <a:p>
            <a:pPr lvl="1"/>
            <a:r>
              <a:t>1) the running variable</a:t>
            </a:r>
          </a:p>
          <a:p>
            <a:pPr lvl="1"/>
            <a:r>
              <a:t>2) bins </a:t>
            </a:r>
          </a:p>
          <a:p>
            <a:pPr lvl="1"/>
            <a:r>
              <a:t>3) functional form</a:t>
            </a:r>
          </a:p>
          <a:p>
            <a:pPr lvl="1"/>
            <a:r>
              <a:t>4) the discontinuous jump at the cutoff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Visualization of RDD Examp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Visualization of RDD Example</a:t>
            </a:r>
          </a:p>
        </p:txBody>
      </p:sp>
      <p:sp>
        <p:nvSpPr>
          <p:cNvPr id="214" name="1st Stage of  Fuzzy RDD is the probability of assignment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1st Stage of </a:t>
            </a:r>
            <a:br/>
            <a:r>
              <a:t>Fuzzy RDD is</a:t>
            </a:r>
            <a:br/>
            <a:r>
              <a:t>the probability</a:t>
            </a:r>
            <a:br/>
            <a:r>
              <a:t>of assignment</a:t>
            </a:r>
          </a:p>
          <a:p>
            <a:pPr/>
            <a:r>
              <a:t>Enrollment</a:t>
            </a:r>
            <a:br/>
            <a:r>
              <a:t>increases</a:t>
            </a:r>
            <a:br/>
            <a:r>
              <a:t>by 0.388 </a:t>
            </a:r>
            <a:br/>
            <a:r>
              <a:t>percentage</a:t>
            </a:r>
            <a:br/>
            <a:r>
              <a:t>points at </a:t>
            </a:r>
            <a14:m>
              <m:oMath>
                <m:sSub>
                  <m:e>
                    <m:r>
                      <a:rPr xmlns:a="http://schemas.openxmlformats.org/drawingml/2006/main" sz="61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c</m:t>
                    </m:r>
                  </m:e>
                  <m:sub>
                    <m:r>
                      <a:rPr xmlns:a="http://schemas.openxmlformats.org/drawingml/2006/main" sz="61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0</m:t>
                    </m:r>
                  </m:sub>
                </m:sSub>
              </m:oMath>
            </a14:m>
          </a:p>
        </p:txBody>
      </p:sp>
      <p:pic>
        <p:nvPicPr>
          <p:cNvPr id="215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53854" y="2800936"/>
            <a:ext cx="13629123" cy="1055345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Overview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Overview</a:t>
            </a:r>
          </a:p>
        </p:txBody>
      </p:sp>
      <p:sp>
        <p:nvSpPr>
          <p:cNvPr id="156" name="Takeaway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Takeaway</a:t>
            </a:r>
          </a:p>
          <a:p>
            <a:pPr/>
            <a:r>
              <a:t>DAG</a:t>
            </a:r>
          </a:p>
          <a:p>
            <a:pPr/>
            <a:r>
              <a:t>Visualization of RDD</a:t>
            </a:r>
          </a:p>
          <a:p>
            <a:pPr/>
            <a:r>
              <a:t>Sharp RDD</a:t>
            </a:r>
          </a:p>
          <a:p>
            <a:pPr/>
            <a:r>
              <a:t>Fuzzy RDD</a:t>
            </a:r>
          </a:p>
          <a:p>
            <a:pPr/>
            <a:r>
              <a:t>Challenges to Identification</a:t>
            </a:r>
          </a:p>
          <a:p>
            <a:pPr/>
            <a:r>
              <a:t>Example: Close Elections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Visualization of RDD Examp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Visualization of RDD Example</a:t>
            </a:r>
          </a:p>
        </p:txBody>
      </p:sp>
      <p:sp>
        <p:nvSpPr>
          <p:cNvPr id="218" name="Hoekstra (2009) utilizes running variabl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81584" indent="-481584" defTabSz="1926287">
              <a:spcBef>
                <a:spcPts val="3500"/>
              </a:spcBef>
              <a:defRPr sz="3792"/>
            </a:pPr>
            <a:r>
              <a:t>Hoekstra (2009) utilizes running variable</a:t>
            </a:r>
          </a:p>
          <a:p>
            <a:pPr lvl="1" marL="963168" indent="-481584" defTabSz="1926287">
              <a:spcBef>
                <a:spcPts val="3500"/>
              </a:spcBef>
              <a:defRPr sz="3792"/>
            </a:pPr>
            <a:r>
              <a:t>The SAT score as the running variable and the admission cutoff as the cutoff rule </a:t>
            </a:r>
            <a14:m>
              <m:oMath>
                <m:sSub>
                  <m:e>
                    <m:r>
                      <a:rPr xmlns:a="http://schemas.openxmlformats.org/drawingml/2006/main" sz="48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c</m:t>
                    </m:r>
                  </m:e>
                  <m:sub>
                    <m:r>
                      <a:rPr xmlns:a="http://schemas.openxmlformats.org/drawingml/2006/main" sz="48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0</m:t>
                    </m:r>
                  </m:sub>
                </m:sSub>
              </m:oMath>
            </a14:m>
            <a:r>
              <a:t>, where </a:t>
            </a:r>
            <a14:m>
              <m:oMath>
                <m:sSub>
                  <m:e>
                    <m:r>
                      <a:rPr xmlns:a="http://schemas.openxmlformats.org/drawingml/2006/main" sz="48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c</m:t>
                    </m:r>
                  </m:e>
                  <m:sub>
                    <m:r>
                      <a:rPr xmlns:a="http://schemas.openxmlformats.org/drawingml/2006/main" sz="48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0</m:t>
                    </m:r>
                  </m:sub>
                </m:sSub>
              </m:oMath>
            </a14:m>
            <a:r>
              <a:t> is determined by the admissions department and re-centered to zero</a:t>
            </a:r>
          </a:p>
          <a:p>
            <a:pPr marL="481584" indent="-481584" defTabSz="1926287">
              <a:spcBef>
                <a:spcPts val="3500"/>
              </a:spcBef>
              <a:defRPr sz="3792"/>
            </a:pPr>
            <a:r>
              <a:t>The bins size</a:t>
            </a:r>
          </a:p>
          <a:p>
            <a:pPr lvl="1" marL="963168" indent="-481584" defTabSz="1926287">
              <a:spcBef>
                <a:spcPts val="3500"/>
              </a:spcBef>
              <a:defRPr sz="3792"/>
            </a:pPr>
            <a:r>
              <a:t>Regular intervals to assess the probability of admission along the running variable</a:t>
            </a:r>
          </a:p>
          <a:p>
            <a:pPr lvl="1" marL="963168" indent="-481584" defTabSz="1926287">
              <a:spcBef>
                <a:spcPts val="3500"/>
              </a:spcBef>
              <a:defRPr sz="3792"/>
            </a:pPr>
            <a:r>
              <a:t>Each dot represents the probability of admission within the bin/interval of SAT scores</a:t>
            </a:r>
          </a:p>
          <a:p>
            <a:pPr marL="481584" indent="-481584" defTabSz="1926287">
              <a:spcBef>
                <a:spcPts val="3500"/>
              </a:spcBef>
              <a:defRPr sz="3792"/>
            </a:pPr>
            <a:r>
              <a:t>The functional form</a:t>
            </a:r>
          </a:p>
          <a:p>
            <a:pPr lvl="1" marL="963168" indent="-481584" defTabSz="1926287">
              <a:spcBef>
                <a:spcPts val="3500"/>
              </a:spcBef>
              <a:defRPr sz="3792"/>
            </a:pPr>
            <a:r>
              <a:t>There are two curved lines (not linear), with one line fitted on each side of the cutoff score</a:t>
            </a:r>
          </a:p>
          <a:p>
            <a:pPr lvl="1" marL="963168" indent="-481584" defTabSz="1926287">
              <a:spcBef>
                <a:spcPts val="3500"/>
              </a:spcBef>
              <a:defRPr sz="3792"/>
            </a:pPr>
            <a:r>
              <a:t>The functional form here is takes on a higher order terms (such as </a:t>
            </a:r>
            <a14:m>
              <m:oMath>
                <m:sSup>
                  <m:e>
                    <m:r>
                      <a:rPr xmlns:a="http://schemas.openxmlformats.org/drawingml/2006/main" sz="45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x</m:t>
                    </m:r>
                  </m:e>
                  <m:sup>
                    <m:r>
                      <a:rPr xmlns:a="http://schemas.openxmlformats.org/drawingml/2006/main" sz="45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2</m:t>
                    </m:r>
                  </m:sup>
                </m:sSup>
                <m:r>
                  <a:rPr xmlns:a="http://schemas.openxmlformats.org/drawingml/2006/main" sz="45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,</m:t>
                </m:r>
                <m:sSup>
                  <m:e>
                    <m:r>
                      <a:rPr xmlns:a="http://schemas.openxmlformats.org/drawingml/2006/main" sz="45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x</m:t>
                    </m:r>
                  </m:e>
                  <m:sup>
                    <m:r>
                      <a:rPr xmlns:a="http://schemas.openxmlformats.org/drawingml/2006/main" sz="45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3</m:t>
                    </m:r>
                  </m:sup>
                </m:sSup>
                <m:r>
                  <a:rPr xmlns:a="http://schemas.openxmlformats.org/drawingml/2006/main" sz="45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,</m:t>
                </m:r>
                <m:r>
                  <a:rPr xmlns:a="http://schemas.openxmlformats.org/drawingml/2006/main" sz="45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.</m:t>
                </m:r>
                <m:r>
                  <a:rPr xmlns:a="http://schemas.openxmlformats.org/drawingml/2006/main" sz="45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.</m:t>
                </m:r>
                <m:r>
                  <a:rPr xmlns:a="http://schemas.openxmlformats.org/drawingml/2006/main" sz="45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.</m:t>
                </m:r>
                <m:r>
                  <a:rPr xmlns:a="http://schemas.openxmlformats.org/drawingml/2006/main" sz="45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,</m:t>
                </m:r>
                <m:sSup>
                  <m:e>
                    <m:r>
                      <a:rPr xmlns:a="http://schemas.openxmlformats.org/drawingml/2006/main" sz="45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x</m:t>
                    </m:r>
                  </m:e>
                  <m:sup>
                    <m:r>
                      <a:rPr xmlns:a="http://schemas.openxmlformats.org/drawingml/2006/main" sz="45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p</m:t>
                    </m:r>
                  </m:sup>
                </m:sSup>
              </m:oMath>
            </a14:m>
            <a:r>
              <a:t>)</a:t>
            </a:r>
            <a:endParaRPr sz="4800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Visualization of RDD Examp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Visualization of RDD Example</a:t>
            </a:r>
          </a:p>
        </p:txBody>
      </p:sp>
      <p:sp>
        <p:nvSpPr>
          <p:cNvPr id="221" name="Imagine two students with an SAT score of 1240 and 1250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36447" indent="-536447" defTabSz="2145738">
              <a:spcBef>
                <a:spcPts val="3900"/>
              </a:spcBef>
              <a:defRPr sz="4224"/>
            </a:pPr>
            <a:r>
              <a:t>Imagine two students with an SAT score of 1240 and 1250</a:t>
            </a:r>
          </a:p>
          <a:p>
            <a:pPr lvl="1" marL="1072895" indent="-536447" defTabSz="2145738">
              <a:spcBef>
                <a:spcPts val="3900"/>
              </a:spcBef>
              <a:defRPr sz="4224"/>
            </a:pPr>
            <a:r>
              <a:t>It is likely that these two particular student differ quite a bit</a:t>
            </a:r>
          </a:p>
          <a:p>
            <a:pPr lvl="1" marL="1072895" indent="-536447" defTabSz="2145738">
              <a:spcBef>
                <a:spcPts val="3900"/>
              </a:spcBef>
              <a:defRPr sz="4224"/>
            </a:pPr>
            <a:r>
              <a:t>However, if we have hundreds of students with SAT scores of 1240 and 1250, these students are less likely to have differences among observed and unobserved characteristics</a:t>
            </a:r>
          </a:p>
          <a:p>
            <a:pPr marL="536447" indent="-536447" defTabSz="2145738">
              <a:spcBef>
                <a:spcPts val="3900"/>
              </a:spcBef>
              <a:defRPr sz="4224"/>
            </a:pPr>
            <a:r>
              <a:t>Reflection Questions</a:t>
            </a:r>
          </a:p>
          <a:p>
            <a:pPr lvl="1" marL="1072895" indent="-536447" defTabSz="2145738">
              <a:spcBef>
                <a:spcPts val="3900"/>
              </a:spcBef>
              <a:defRPr sz="4224"/>
            </a:pPr>
            <a:r>
              <a:t>Should students with SAT scores of 1240 and 1250 differ that much in large samples?</a:t>
            </a:r>
          </a:p>
          <a:p>
            <a:pPr lvl="1" marL="1072895" indent="-536447" defTabSz="2145738">
              <a:spcBef>
                <a:spcPts val="3900"/>
              </a:spcBef>
              <a:defRPr sz="4224"/>
            </a:pPr>
            <a:r>
              <a:t>Do administrators know of a large jump in ability at the cutoff or is the natural ability continuous around the cutoff?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Visualization of RDD Examp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Visualization of RDD Example</a:t>
            </a:r>
          </a:p>
        </p:txBody>
      </p:sp>
      <p:sp>
        <p:nvSpPr>
          <p:cNvPr id="224" name="2nd Stage with  Fuzzy RDD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36447" indent="-536447" defTabSz="2145738">
              <a:spcBef>
                <a:spcPts val="3900"/>
              </a:spcBef>
              <a:defRPr sz="4224"/>
            </a:pPr>
            <a:r>
              <a:t>2nd Stage with </a:t>
            </a:r>
            <a:br/>
            <a:r>
              <a:t>Fuzzy RDD</a:t>
            </a:r>
          </a:p>
          <a:p>
            <a:pPr marL="536447" indent="-536447" defTabSz="2145738">
              <a:spcBef>
                <a:spcPts val="3900"/>
              </a:spcBef>
              <a:defRPr sz="4224"/>
            </a:pPr>
            <a:r>
              <a:t>Admission into</a:t>
            </a:r>
            <a:br/>
            <a:r>
              <a:t>the state flagship</a:t>
            </a:r>
            <a:br/>
            <a:r>
              <a:t>university increased</a:t>
            </a:r>
            <a:br/>
            <a:r>
              <a:t>earnings by </a:t>
            </a:r>
            <a:br/>
            <a14:m>
              <m:oMath>
                <m:r>
                  <a:rPr xmlns:a="http://schemas.openxmlformats.org/drawingml/2006/main" sz="52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(</m:t>
                </m:r>
                <m:sSup>
                  <m:e>
                    <m:r>
                      <a:rPr xmlns:a="http://schemas.openxmlformats.org/drawingml/2006/main" sz="5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e</m:t>
                    </m:r>
                  </m:e>
                  <m:sup>
                    <m:r>
                      <a:rPr xmlns:a="http://schemas.openxmlformats.org/drawingml/2006/main" sz="5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0.095</m:t>
                    </m:r>
                  </m:sup>
                </m:sSup>
                <m:r>
                  <a:rPr xmlns:a="http://schemas.openxmlformats.org/drawingml/2006/main" sz="52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-</m:t>
                </m:r>
                <m:r>
                  <a:rPr xmlns:a="http://schemas.openxmlformats.org/drawingml/2006/main" sz="52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1</m:t>
                </m:r>
                <m:r>
                  <a:rPr xmlns:a="http://schemas.openxmlformats.org/drawingml/2006/main" sz="52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)</m:t>
                </m:r>
                <m:r>
                  <a:rPr xmlns:a="http://schemas.openxmlformats.org/drawingml/2006/main" sz="52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≈</m:t>
                </m:r>
                <m:r>
                  <a:rPr xmlns:a="http://schemas.openxmlformats.org/drawingml/2006/main" sz="52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0.1</m:t>
                </m:r>
              </m:oMath>
            </a14:m>
          </a:p>
          <a:p>
            <a:pPr marL="536447" indent="-536447" defTabSz="2145738">
              <a:spcBef>
                <a:spcPts val="3900"/>
              </a:spcBef>
              <a:defRPr sz="4224"/>
            </a:pPr>
            <a:r>
              <a:t>Depending upon the</a:t>
            </a:r>
            <a:br/>
            <a:r>
              <a:t>window size, earnings</a:t>
            </a:r>
            <a:br/>
            <a:r>
              <a:t>increased by 7.4% to</a:t>
            </a:r>
            <a:br/>
            <a:r>
              <a:t>11.1% ten to fifteen</a:t>
            </a:r>
            <a:br/>
            <a:r>
              <a:t>years after admission</a:t>
            </a:r>
          </a:p>
        </p:txBody>
      </p:sp>
      <p:pic>
        <p:nvPicPr>
          <p:cNvPr id="225" name="Chart, scatter chartDescription automatically generated" descr="Chart, scatter chartDescription automatically generated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742719" y="3631662"/>
            <a:ext cx="13666348" cy="989934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Data Requirement for RDD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Data Requirement for RDD</a:t>
            </a:r>
          </a:p>
        </p:txBody>
      </p:sp>
      <p:sp>
        <p:nvSpPr>
          <p:cNvPr id="228" name="Acquiring Data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24255" indent="-524255" defTabSz="2096971">
              <a:spcBef>
                <a:spcPts val="3800"/>
              </a:spcBef>
              <a:defRPr sz="4128"/>
            </a:pPr>
            <a:r>
              <a:t>Acquiring Data</a:t>
            </a:r>
          </a:p>
          <a:p>
            <a:pPr lvl="1" marL="1048511" indent="-524255" defTabSz="2096971">
              <a:spcBef>
                <a:spcPts val="3800"/>
              </a:spcBef>
              <a:defRPr sz="4128"/>
            </a:pPr>
            <a:r>
              <a:t>Acquiring can be very challenges, especially for administrative data</a:t>
            </a:r>
          </a:p>
          <a:p>
            <a:pPr lvl="1" marL="1048511" indent="-524255" defTabSz="2096971">
              <a:spcBef>
                <a:spcPts val="3800"/>
              </a:spcBef>
              <a:defRPr sz="4128"/>
            </a:pPr>
            <a:r>
              <a:t>Hoekstra (2009) had gain trust and build relationships with program administrators </a:t>
            </a:r>
          </a:p>
          <a:p>
            <a:pPr lvl="1" marL="1048511" indent="-524255" defTabSz="2096971">
              <a:spcBef>
                <a:spcPts val="3800"/>
              </a:spcBef>
              <a:defRPr sz="4128"/>
            </a:pPr>
            <a:r>
              <a:t>This is not too different from federal evaluations when working with program staff</a:t>
            </a:r>
          </a:p>
          <a:p>
            <a:pPr marL="524255" indent="-524255" defTabSz="2096971">
              <a:spcBef>
                <a:spcPts val="3800"/>
              </a:spcBef>
              <a:defRPr sz="4128"/>
            </a:pPr>
            <a:r>
              <a:t>The secret sauce of RDD</a:t>
            </a:r>
          </a:p>
          <a:p>
            <a:pPr lvl="1" marL="1048511" indent="-524255" defTabSz="2096971">
              <a:spcBef>
                <a:spcPts val="3800"/>
              </a:spcBef>
              <a:defRPr sz="4128"/>
            </a:pPr>
            <a:r>
              <a:t>Gaining access to subject-matter experts on the data and the data itself requires a lot of soft skills (e.g.: building trust and relationships) </a:t>
            </a:r>
          </a:p>
          <a:p>
            <a:pPr lvl="1" marL="1048511" indent="-524255" defTabSz="2096971">
              <a:spcBef>
                <a:spcPts val="3800"/>
              </a:spcBef>
              <a:defRPr sz="4128"/>
            </a:pPr>
            <a:r>
              <a:t>It take a lot time compared to downloading publicly available data and reading documentation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Data Requirement of RDD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Data Requirement of RDD</a:t>
            </a:r>
          </a:p>
        </p:txBody>
      </p:sp>
      <p:sp>
        <p:nvSpPr>
          <p:cNvPr id="231" name="Where do we find jumps?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Where do we find jumps?</a:t>
            </a:r>
          </a:p>
          <a:p>
            <a:pPr lvl="1"/>
            <a:r>
              <a:t>We can find jumps embedded in arbitrary rules set by people</a:t>
            </a:r>
          </a:p>
          <a:p>
            <a:pPr lvl="1"/>
            <a:r>
              <a:t>It is possible that firms and government agencies are sitting unknowingly on top of lots of data that can be utilized for an RDD</a:t>
            </a:r>
          </a:p>
          <a:p>
            <a:pPr/>
            <a:r>
              <a:t>Key Points</a:t>
            </a:r>
          </a:p>
          <a:p>
            <a:pPr lvl="1"/>
            <a:r>
              <a:t>The assignment rule or cutoff rule (</a:t>
            </a:r>
            <a14:m>
              <m:oMath>
                <m:sSub>
                  <m:e>
                    <m:r>
                      <a:rPr xmlns:a="http://schemas.openxmlformats.org/drawingml/2006/main" sz="61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c</m:t>
                    </m:r>
                  </m:e>
                  <m:sub>
                    <m:r>
                      <a:rPr xmlns:a="http://schemas.openxmlformats.org/drawingml/2006/main" sz="61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0</m:t>
                    </m:r>
                  </m:sub>
                </m:sSub>
              </m:oMath>
            </a14:m>
            <a:r>
              <a:t>) needs to be free from manipulation</a:t>
            </a:r>
          </a:p>
          <a:p>
            <a:pPr lvl="1"/>
            <a:r>
              <a:t>We need lots of data around the cutoff and its a main feature of RDD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rp RDD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Sharp RDD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rp RDD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Sharp RDD</a:t>
            </a:r>
          </a:p>
        </p:txBody>
      </p:sp>
      <p:sp>
        <p:nvSpPr>
          <p:cNvPr id="236" name="The first type of RDD we will  discuss is the Sharp RDD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first type of RDD we will </a:t>
            </a:r>
            <a:br/>
            <a:r>
              <a:t>discuss is the Sharp RDD</a:t>
            </a:r>
          </a:p>
          <a:p>
            <a:pPr/>
            <a:r>
              <a:t>Why is it called Sharp RDD?</a:t>
            </a:r>
          </a:p>
          <a:p>
            <a:pPr lvl="1"/>
            <a:r>
              <a:t>Because the assignment </a:t>
            </a:r>
            <a:br/>
            <a:r>
              <a:t>rule is </a:t>
            </a:r>
            <a:r>
              <a:rPr b="1" i="1"/>
              <a:t>deterministic</a:t>
            </a:r>
            <a:r>
              <a:t> of </a:t>
            </a:r>
            <a:br/>
            <a:r>
              <a:t>assignment</a:t>
            </a:r>
          </a:p>
          <a:p>
            <a:pPr lvl="1"/>
            <a14:m>
              <m:oMath>
                <m:r>
                  <a:rPr xmlns:a="http://schemas.openxmlformats.org/drawingml/2006/main" sz="58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E</m:t>
                </m:r>
                <m:r>
                  <a:rPr xmlns:a="http://schemas.openxmlformats.org/drawingml/2006/main" sz="58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[</m:t>
                </m:r>
                <m:r>
                  <a:rPr xmlns:a="http://schemas.openxmlformats.org/drawingml/2006/main" sz="58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D</m:t>
                </m:r>
                <m:r>
                  <a:rPr xmlns:a="http://schemas.openxmlformats.org/drawingml/2006/main" sz="58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|</m:t>
                </m:r>
                <m:r>
                  <a:rPr xmlns:a="http://schemas.openxmlformats.org/drawingml/2006/main" sz="58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X</m:t>
                </m:r>
                <m:r>
                  <a:rPr xmlns:a="http://schemas.openxmlformats.org/drawingml/2006/main" sz="58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&gt;</m:t>
                </m:r>
                <m:r>
                  <a:rPr xmlns:a="http://schemas.openxmlformats.org/drawingml/2006/main" sz="58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r>
                  <a:rPr xmlns:a="http://schemas.openxmlformats.org/drawingml/2006/main" sz="58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0</m:t>
                </m:r>
                <m:r>
                  <a:rPr xmlns:a="http://schemas.openxmlformats.org/drawingml/2006/main" sz="58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]</m:t>
                </m:r>
                <m:r>
                  <a:rPr xmlns:a="http://schemas.openxmlformats.org/drawingml/2006/main" sz="58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r>
                  <a:rPr xmlns:a="http://schemas.openxmlformats.org/drawingml/2006/main" sz="58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1</m:t>
                </m:r>
              </m:oMath>
            </a14:m>
            <a:r>
              <a:t> and </a:t>
            </a:r>
            <a:br/>
            <a14:m>
              <m:oMath>
                <m:r>
                  <a:rPr xmlns:a="http://schemas.openxmlformats.org/drawingml/2006/main" sz="58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E</m:t>
                </m:r>
                <m:r>
                  <a:rPr xmlns:a="http://schemas.openxmlformats.org/drawingml/2006/main" sz="58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[</m:t>
                </m:r>
                <m:r>
                  <a:rPr xmlns:a="http://schemas.openxmlformats.org/drawingml/2006/main" sz="58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D</m:t>
                </m:r>
                <m:r>
                  <a:rPr xmlns:a="http://schemas.openxmlformats.org/drawingml/2006/main" sz="58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|</m:t>
                </m:r>
                <m:r>
                  <a:rPr xmlns:a="http://schemas.openxmlformats.org/drawingml/2006/main" sz="58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X</m:t>
                </m:r>
                <m:r>
                  <a:rPr xmlns:a="http://schemas.openxmlformats.org/drawingml/2006/main" sz="58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&lt;</m:t>
                </m:r>
                <m:r>
                  <a:rPr xmlns:a="http://schemas.openxmlformats.org/drawingml/2006/main" sz="58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0</m:t>
                </m:r>
                <m:r>
                  <a:rPr xmlns:a="http://schemas.openxmlformats.org/drawingml/2006/main" sz="58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]</m:t>
                </m:r>
                <m:r>
                  <a:rPr xmlns:a="http://schemas.openxmlformats.org/drawingml/2006/main" sz="58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r>
                  <a:rPr xmlns:a="http://schemas.openxmlformats.org/drawingml/2006/main" sz="58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0</m:t>
                </m:r>
              </m:oMath>
            </a14:m>
          </a:p>
        </p:txBody>
      </p:sp>
      <p:pic>
        <p:nvPicPr>
          <p:cNvPr id="237" name="Picture 27" descr="Picture 2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563752" y="3411767"/>
            <a:ext cx="14159460" cy="940938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rp RDD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Sharp RDD</a:t>
            </a:r>
          </a:p>
        </p:txBody>
      </p:sp>
      <p:sp>
        <p:nvSpPr>
          <p:cNvPr id="240" name="Sharp RDD status is deterministic and a discontinuous function of X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603504" indent="-603504" defTabSz="2413955">
              <a:spcBef>
                <a:spcPts val="4400"/>
              </a:spcBef>
              <a:defRPr sz="4752"/>
            </a:pPr>
            <a:r>
              <a:t>Sharp RDD status is deterministic and a discontinuous function of X</a:t>
            </a:r>
          </a:p>
          <a:p>
            <a:pPr lvl="1" marL="1207008" indent="-603504" defTabSz="2413955">
              <a:spcBef>
                <a:spcPts val="4400"/>
              </a:spcBef>
              <a:defRPr sz="4752"/>
            </a:pPr>
            <a14:m>
              <m:oMathPara>
                <m:oMathParaPr>
                  <m:jc m:val="left"/>
                </m:oMathParaPr>
                <m:oMath>
                  <m:sSub>
                    <m:e>
                      <m:r>
                        <a:rPr xmlns:a="http://schemas.openxmlformats.org/drawingml/2006/main" sz="5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</m:e>
                    <m:sub>
                      <m:r>
                        <a:rPr xmlns:a="http://schemas.openxmlformats.org/drawingml/2006/main" sz="5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  <m: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{</m:t>
                  </m:r>
                  <m:eqArr>
                    <m:eqArrPr>
                      <m:ctrlPr>
                        <a:rPr xmlns:a="http://schemas.openxmlformats.org/drawingml/2006/main" sz="5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</m:eqArrPr>
                    <m:e>
                      <m:r>
                        <a:rPr xmlns:a="http://schemas.openxmlformats.org/drawingml/2006/main" sz="5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xmlns:a="http://schemas.openxmlformats.org/drawingml/2006/main" sz="5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  <m:r>
                        <a:rPr xmlns:a="http://schemas.openxmlformats.org/drawingml/2006/main" sz="5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  <m:sSub>
                        <m:e>
                          <m:argPr>
                            <m:scrLvl m:val="0"/>
                          </m:argPr>
                          <m:r>
                            <a:rPr xmlns:a="http://schemas.openxmlformats.org/drawingml/2006/main" sz="57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argPr>
                            <m:scrLvl m:val="0"/>
                          </m:argPr>
                          <m:r>
                            <a:rPr xmlns:a="http://schemas.openxmlformats.org/drawingml/2006/main" sz="57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  <m:r>
                        <a:rPr xmlns:a="http://schemas.openxmlformats.org/drawingml/2006/main" sz="5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sSub>
                        <m:e>
                          <m:argPr>
                            <m:scrLvl m:val="0"/>
                          </m:argPr>
                          <m:r>
                            <a:rPr xmlns:a="http://schemas.openxmlformats.org/drawingml/2006/main" sz="57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argPr>
                            <m:scrLvl m:val="0"/>
                          </m:argPr>
                          <m:r>
                            <a:rPr xmlns:a="http://schemas.openxmlformats.org/drawingml/2006/main" sz="57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o</m:t>
                          </m:r>
                        </m:sub>
                      </m:sSub>
                    </m:e>
                    <m:e>
                      <m:r>
                        <a:rPr xmlns:a="http://schemas.openxmlformats.org/drawingml/2006/main" sz="5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xmlns:a="http://schemas.openxmlformats.org/drawingml/2006/main" sz="5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  <m:r>
                        <a:rPr xmlns:a="http://schemas.openxmlformats.org/drawingml/2006/main" sz="5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  <m:sSub>
                        <m:e>
                          <m:argPr>
                            <m:scrLvl m:val="0"/>
                          </m:argPr>
                          <m:r>
                            <a:rPr xmlns:a="http://schemas.openxmlformats.org/drawingml/2006/main" sz="57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argPr>
                            <m:scrLvl m:val="0"/>
                          </m:argPr>
                          <m:r>
                            <a:rPr xmlns:a="http://schemas.openxmlformats.org/drawingml/2006/main" sz="57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  <m:r>
                        <a:rPr xmlns:a="http://schemas.openxmlformats.org/drawingml/2006/main" sz="5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e>
                          <m:argPr>
                            <m:scrLvl m:val="0"/>
                          </m:argPr>
                          <m:r>
                            <a:rPr xmlns:a="http://schemas.openxmlformats.org/drawingml/2006/main" sz="57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argPr>
                            <m:scrLvl m:val="0"/>
                          </m:argPr>
                          <m:r>
                            <a:rPr xmlns:a="http://schemas.openxmlformats.org/drawingml/2006/main" sz="57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e>
                  </m:eqArr>
                </m:oMath>
              </m:oMathPara>
            </a14:m>
          </a:p>
          <a:p>
            <a:pPr lvl="1" marL="1207008" indent="-603504" defTabSz="2413955">
              <a:spcBef>
                <a:spcPts val="4400"/>
              </a:spcBef>
              <a:defRPr sz="4752"/>
            </a:pPr>
            <a:r>
              <a:t>Where </a:t>
            </a:r>
            <a14:m>
              <m:oMath>
                <m:sSub>
                  <m:e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c</m:t>
                    </m:r>
                  </m:e>
                  <m:sub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0</m:t>
                    </m:r>
                  </m:sub>
                </m:sSub>
              </m:oMath>
            </a14:m>
            <a:r>
              <a:t> is our known threshold or cutoff rule</a:t>
            </a:r>
          </a:p>
          <a:p>
            <a:pPr lvl="1" marL="1207008" indent="-603504" defTabSz="2413955">
              <a:spcBef>
                <a:spcPts val="4400"/>
              </a:spcBef>
              <a:defRPr sz="4752"/>
            </a:pPr>
            <a14:m>
              <m:oMath>
                <m:r>
                  <a:rPr xmlns:a="http://schemas.openxmlformats.org/drawingml/2006/main" sz="5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X</m:t>
                </m:r>
              </m:oMath>
            </a14:m>
            <a:r>
              <a:t> perfectly predicts assignment into treatment or control</a:t>
            </a:r>
          </a:p>
          <a:p>
            <a:pPr marL="603504" indent="-603504" defTabSz="2413955">
              <a:spcBef>
                <a:spcPts val="4400"/>
              </a:spcBef>
              <a:defRPr sz="4752"/>
            </a:pPr>
            <a:r>
              <a:t>Key Point</a:t>
            </a:r>
          </a:p>
          <a:p>
            <a:pPr lvl="1" marL="1207008" indent="-603504" defTabSz="2413955">
              <a:spcBef>
                <a:spcPts val="4400"/>
              </a:spcBef>
              <a:defRPr sz="4752"/>
            </a:pPr>
            <a:r>
              <a:t>There is </a:t>
            </a:r>
            <a:r>
              <a:rPr b="1" i="1"/>
              <a:t>no overlap</a:t>
            </a:r>
            <a:r>
              <a:t> between treatment and control in Sharp RDD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rp RDD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Sharp RDD </a:t>
            </a:r>
          </a:p>
        </p:txBody>
      </p:sp>
      <p:sp>
        <p:nvSpPr>
          <p:cNvPr id="243" name="Potential Outcome Notation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Potential Outcome Notation</a:t>
            </a:r>
          </a:p>
        </p:txBody>
      </p:sp>
      <p:sp>
        <p:nvSpPr>
          <p:cNvPr id="244" name="Assume constant treatment effects or homogenous treatment effect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Assume constant treatment effects or homogenous treatment effects</a:t>
            </a:r>
          </a:p>
          <a:p>
            <a:pPr lvl="1"/>
            <a14:m>
              <m:oMathPara>
                <m:oMathParaPr>
                  <m:jc m:val="left"/>
                </m:oMathParaPr>
                <m:oMath>
                  <m:sSubSup>
                    <m:e>
                      <m:r>
                        <a:rPr xmlns:a="http://schemas.openxmlformats.org/drawingml/2006/main" sz="58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</m:e>
                    <m:sub>
                      <m:r>
                        <a:rPr xmlns:a="http://schemas.openxmlformats.org/drawingml/2006/main" sz="58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  <m:sup>
                      <m:r>
                        <a:rPr xmlns:a="http://schemas.openxmlformats.org/drawingml/2006/main" sz="58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sup>
                  </m:sSubSup>
                  <m:r>
                    <a:rPr xmlns:a="http://schemas.openxmlformats.org/drawingml/2006/main" sz="58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58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α</m:t>
                  </m:r>
                  <m:r>
                    <a:rPr xmlns:a="http://schemas.openxmlformats.org/drawingml/2006/main" sz="58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xmlns:a="http://schemas.openxmlformats.org/drawingml/2006/main" sz="58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β</m:t>
                  </m:r>
                  <m:sSub>
                    <m:e>
                      <m:r>
                        <a:rPr xmlns:a="http://schemas.openxmlformats.org/drawingml/2006/main" sz="58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e>
                    <m:sub>
                      <m:r>
                        <a:rPr xmlns:a="http://schemas.openxmlformats.org/drawingml/2006/main" sz="58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</m:oMath>
              </m:oMathPara>
            </a14:m>
          </a:p>
          <a:p>
            <a:pPr lvl="1"/>
            <a14:m>
              <m:oMathPara>
                <m:oMathParaPr>
                  <m:jc m:val="left"/>
                </m:oMathParaPr>
                <m:oMath>
                  <m:sSubSup>
                    <m:e>
                      <m:r>
                        <a:rPr xmlns:a="http://schemas.openxmlformats.org/drawingml/2006/main" sz="58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</m:e>
                    <m:sub>
                      <m:r>
                        <a:rPr xmlns:a="http://schemas.openxmlformats.org/drawingml/2006/main" sz="58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  <m:sup>
                      <m:r>
                        <a:rPr xmlns:a="http://schemas.openxmlformats.org/drawingml/2006/main" sz="58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sup>
                  </m:sSubSup>
                  <m:r>
                    <a:rPr xmlns:a="http://schemas.openxmlformats.org/drawingml/2006/main" sz="58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sSubSup>
                    <m:e>
                      <m:r>
                        <a:rPr xmlns:a="http://schemas.openxmlformats.org/drawingml/2006/main" sz="58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</m:e>
                    <m:sub>
                      <m:r>
                        <a:rPr xmlns:a="http://schemas.openxmlformats.org/drawingml/2006/main" sz="58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  <m:sup>
                      <m:r>
                        <a:rPr xmlns:a="http://schemas.openxmlformats.org/drawingml/2006/main" sz="58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sup>
                  </m:sSubSup>
                  <m:r>
                    <a:rPr xmlns:a="http://schemas.openxmlformats.org/drawingml/2006/main" sz="58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xmlns:a="http://schemas.openxmlformats.org/drawingml/2006/main" sz="58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δ</m:t>
                  </m:r>
                </m:oMath>
              </m:oMathPara>
            </a14:m>
          </a:p>
          <a:p>
            <a:pPr/>
            <a:r>
              <a:t>This gives us a switching equation</a:t>
            </a:r>
          </a:p>
          <a:p>
            <a:pPr lvl="1"/>
            <a14:m>
              <m:oMathPara>
                <m:oMathParaPr>
                  <m:jc m:val="left"/>
                </m:oMathParaPr>
                <m:oMath>
                  <m:sSub>
                    <m:e>
                      <m:r>
                        <a:rPr xmlns:a="http://schemas.openxmlformats.org/drawingml/2006/main" sz="58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</m:e>
                    <m:sub>
                      <m:r>
                        <a:rPr xmlns:a="http://schemas.openxmlformats.org/drawingml/2006/main" sz="58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  <m:r>
                    <a:rPr xmlns:a="http://schemas.openxmlformats.org/drawingml/2006/main" sz="58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sSubSup>
                    <m:e>
                      <m:r>
                        <a:rPr xmlns:a="http://schemas.openxmlformats.org/drawingml/2006/main" sz="58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</m:e>
                    <m:sub>
                      <m:r>
                        <a:rPr xmlns:a="http://schemas.openxmlformats.org/drawingml/2006/main" sz="58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  <m:sup>
                      <m:r>
                        <a:rPr xmlns:a="http://schemas.openxmlformats.org/drawingml/2006/main" sz="58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sup>
                  </m:sSubSup>
                  <m:r>
                    <a:rPr xmlns:a="http://schemas.openxmlformats.org/drawingml/2006/main" sz="58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xmlns:a="http://schemas.openxmlformats.org/drawingml/2006/main" sz="58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sSubSup>
                    <m:e>
                      <m:r>
                        <a:rPr xmlns:a="http://schemas.openxmlformats.org/drawingml/2006/main" sz="58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</m:e>
                    <m:sub>
                      <m:r>
                        <a:rPr xmlns:a="http://schemas.openxmlformats.org/drawingml/2006/main" sz="58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  <m:sup>
                      <m:r>
                        <a:rPr xmlns:a="http://schemas.openxmlformats.org/drawingml/2006/main" sz="58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sup>
                  </m:sSubSup>
                  <m:r>
                    <a:rPr xmlns:a="http://schemas.openxmlformats.org/drawingml/2006/main" sz="58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-</m:t>
                  </m:r>
                  <m:sSubSup>
                    <m:e>
                      <m:r>
                        <a:rPr xmlns:a="http://schemas.openxmlformats.org/drawingml/2006/main" sz="58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</m:e>
                    <m:sub>
                      <m:r>
                        <a:rPr xmlns:a="http://schemas.openxmlformats.org/drawingml/2006/main" sz="58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  <m:sup>
                      <m:r>
                        <a:rPr xmlns:a="http://schemas.openxmlformats.org/drawingml/2006/main" sz="58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sup>
                  </m:sSubSup>
                  <m:r>
                    <a:rPr xmlns:a="http://schemas.openxmlformats.org/drawingml/2006/main" sz="58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  <m:sSub>
                    <m:e>
                      <m:r>
                        <a:rPr xmlns:a="http://schemas.openxmlformats.org/drawingml/2006/main" sz="58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</m:e>
                    <m:sub>
                      <m:r>
                        <a:rPr xmlns:a="http://schemas.openxmlformats.org/drawingml/2006/main" sz="58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</m:oMath>
              </m:oMathPara>
            </a14:m>
          </a:p>
          <a:p>
            <a:pPr lvl="1"/>
            <a14:m>
              <m:oMathPara>
                <m:oMathParaPr>
                  <m:jc m:val="left"/>
                </m:oMathParaPr>
                <m:oMath>
                  <m:sSub>
                    <m:e>
                      <m:r>
                        <a:rPr xmlns:a="http://schemas.openxmlformats.org/drawingml/2006/main" sz="58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</m:e>
                    <m:sub>
                      <m:r>
                        <a:rPr xmlns:a="http://schemas.openxmlformats.org/drawingml/2006/main" sz="58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  <m:r>
                    <a:rPr xmlns:a="http://schemas.openxmlformats.org/drawingml/2006/main" sz="58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58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α</m:t>
                  </m:r>
                  <m:r>
                    <a:rPr xmlns:a="http://schemas.openxmlformats.org/drawingml/2006/main" sz="58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xmlns:a="http://schemas.openxmlformats.org/drawingml/2006/main" sz="58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β</m:t>
                  </m:r>
                  <m:sSub>
                    <m:e>
                      <m:r>
                        <a:rPr xmlns:a="http://schemas.openxmlformats.org/drawingml/2006/main" sz="58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e>
                    <m:sub>
                      <m:r>
                        <a:rPr xmlns:a="http://schemas.openxmlformats.org/drawingml/2006/main" sz="58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  <m:r>
                    <a:rPr xmlns:a="http://schemas.openxmlformats.org/drawingml/2006/main" sz="58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xmlns:a="http://schemas.openxmlformats.org/drawingml/2006/main" sz="58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δ</m:t>
                  </m:r>
                  <m:sSub>
                    <m:e>
                      <m:r>
                        <a:rPr xmlns:a="http://schemas.openxmlformats.org/drawingml/2006/main" sz="58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</m:e>
                    <m:sub>
                      <m:r>
                        <a:rPr xmlns:a="http://schemas.openxmlformats.org/drawingml/2006/main" sz="58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  <m:r>
                    <a:rPr xmlns:a="http://schemas.openxmlformats.org/drawingml/2006/main" sz="58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+</m:t>
                  </m:r>
                  <m:sSub>
                    <m:e>
                      <m:r>
                        <a:rPr xmlns:a="http://schemas.openxmlformats.org/drawingml/2006/main" sz="58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ε</m:t>
                      </m:r>
                    </m:e>
                    <m:sub>
                      <m:r>
                        <a:rPr xmlns:a="http://schemas.openxmlformats.org/drawingml/2006/main" sz="58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</m:oMath>
              </m:oMathPara>
            </a14:m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rp RDD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Sharp RDD </a:t>
            </a:r>
          </a:p>
        </p:txBody>
      </p:sp>
      <p:sp>
        <p:nvSpPr>
          <p:cNvPr id="247" name="Potential Outcome Notation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Potential Outcome Notation</a:t>
            </a:r>
          </a:p>
        </p:txBody>
      </p:sp>
      <p:sp>
        <p:nvSpPr>
          <p:cNvPr id="248" name="The treatment effect parameter,  , is the discontinuity in the conditional expectation function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treatment effect parameter, </a:t>
            </a:r>
            <a14:m>
              <m:oMath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δ</m:t>
                </m:r>
              </m:oMath>
            </a14:m>
            <a:r>
              <a:t>, is the discontinuity in the conditional expectation function</a:t>
            </a:r>
          </a:p>
          <a:p>
            <a:pPr lvl="1"/>
            <a14:m>
              <m:oMath>
                <m:r>
                  <a:rPr xmlns:a="http://schemas.openxmlformats.org/drawingml/2006/main" sz="58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δ</m:t>
                </m:r>
                <m:r>
                  <a:rPr xmlns:a="http://schemas.openxmlformats.org/drawingml/2006/main" sz="58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limLow>
                  <m:e>
                    <m:r>
                      <a:rPr xmlns:a="http://schemas.openxmlformats.org/drawingml/2006/main" sz="5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lim</m:t>
                    </m:r>
                  </m:e>
                  <m:lim>
                    <m:sSub>
                      <m:e>
                        <m:r>
                          <a:rPr xmlns:a="http://schemas.openxmlformats.org/drawingml/2006/main" sz="5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xmlns:a="http://schemas.openxmlformats.org/drawingml/2006/main" sz="5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xmlns:a="http://schemas.openxmlformats.org/drawingml/2006/main" sz="5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→</m:t>
                    </m:r>
                    <m:sSub>
                      <m:e>
                        <m:r>
                          <a:rPr xmlns:a="http://schemas.openxmlformats.org/drawingml/2006/main" sz="5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c</m:t>
                        </m:r>
                      </m:e>
                      <m:sub>
                        <m:r>
                          <a:rPr xmlns:a="http://schemas.openxmlformats.org/drawingml/2006/main" sz="5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lim>
                </m:limLow>
                <m:r>
                  <a:rPr xmlns:a="http://schemas.openxmlformats.org/drawingml/2006/main" sz="58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E</m:t>
                </m:r>
                <m:r>
                  <a:rPr xmlns:a="http://schemas.openxmlformats.org/drawingml/2006/main" sz="58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[</m:t>
                </m:r>
                <m:sSubSup>
                  <m:e>
                    <m:r>
                      <a:rPr xmlns:a="http://schemas.openxmlformats.org/drawingml/2006/main" sz="5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Y</m:t>
                    </m:r>
                  </m:e>
                  <m:sub>
                    <m:r>
                      <a:rPr xmlns:a="http://schemas.openxmlformats.org/drawingml/2006/main" sz="5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i</m:t>
                    </m:r>
                  </m:sub>
                  <m:sup>
                    <m:r>
                      <a:rPr xmlns:a="http://schemas.openxmlformats.org/drawingml/2006/main" sz="5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sup>
                </m:sSubSup>
                <m:r>
                  <a:rPr xmlns:a="http://schemas.openxmlformats.org/drawingml/2006/main" sz="58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|</m:t>
                </m:r>
                <m:sSub>
                  <m:e>
                    <m:r>
                      <a:rPr xmlns:a="http://schemas.openxmlformats.org/drawingml/2006/main" sz="5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X</m:t>
                    </m:r>
                  </m:e>
                  <m:sub>
                    <m:r>
                      <a:rPr xmlns:a="http://schemas.openxmlformats.org/drawingml/2006/main" sz="5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i</m:t>
                    </m:r>
                  </m:sub>
                </m:sSub>
                <m:r>
                  <a:rPr xmlns:a="http://schemas.openxmlformats.org/drawingml/2006/main" sz="58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sSub>
                  <m:e>
                    <m:r>
                      <a:rPr xmlns:a="http://schemas.openxmlformats.org/drawingml/2006/main" sz="5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c</m:t>
                    </m:r>
                  </m:e>
                  <m:sub>
                    <m:r>
                      <a:rPr xmlns:a="http://schemas.openxmlformats.org/drawingml/2006/main" sz="5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0</m:t>
                    </m:r>
                  </m:sub>
                </m:sSub>
                <m:r>
                  <a:rPr xmlns:a="http://schemas.openxmlformats.org/drawingml/2006/main" sz="58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]</m:t>
                </m:r>
                <m:r>
                  <a:rPr xmlns:a="http://schemas.openxmlformats.org/drawingml/2006/main" sz="58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-</m:t>
                </m:r>
                <m:limLow>
                  <m:e>
                    <m:r>
                      <a:rPr xmlns:a="http://schemas.openxmlformats.org/drawingml/2006/main" sz="5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lim</m:t>
                    </m:r>
                  </m:e>
                  <m:lim>
                    <m:sSub>
                      <m:e>
                        <m:r>
                          <a:rPr xmlns:a="http://schemas.openxmlformats.org/drawingml/2006/main" sz="5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c</m:t>
                        </m:r>
                      </m:e>
                      <m:sub>
                        <m:r>
                          <a:rPr xmlns:a="http://schemas.openxmlformats.org/drawingml/2006/main" sz="5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xmlns:a="http://schemas.openxmlformats.org/drawingml/2006/main" sz="5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←</m:t>
                    </m:r>
                    <m:sSub>
                      <m:e>
                        <m:r>
                          <a:rPr xmlns:a="http://schemas.openxmlformats.org/drawingml/2006/main" sz="5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xmlns:a="http://schemas.openxmlformats.org/drawingml/2006/main" sz="5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</m:lim>
                </m:limLow>
                <m:r>
                  <a:rPr xmlns:a="http://schemas.openxmlformats.org/drawingml/2006/main" sz="58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E</m:t>
                </m:r>
                <m:r>
                  <a:rPr xmlns:a="http://schemas.openxmlformats.org/drawingml/2006/main" sz="58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[</m:t>
                </m:r>
                <m:sSubSup>
                  <m:e>
                    <m:r>
                      <a:rPr xmlns:a="http://schemas.openxmlformats.org/drawingml/2006/main" sz="5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Y</m:t>
                    </m:r>
                  </m:e>
                  <m:sub>
                    <m:r>
                      <a:rPr xmlns:a="http://schemas.openxmlformats.org/drawingml/2006/main" sz="5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i</m:t>
                    </m:r>
                  </m:sub>
                  <m:sup>
                    <m:r>
                      <a:rPr xmlns:a="http://schemas.openxmlformats.org/drawingml/2006/main" sz="5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0</m:t>
                    </m:r>
                  </m:sup>
                </m:sSubSup>
                <m:r>
                  <a:rPr xmlns:a="http://schemas.openxmlformats.org/drawingml/2006/main" sz="58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|</m:t>
                </m:r>
                <m:sSub>
                  <m:e>
                    <m:r>
                      <a:rPr xmlns:a="http://schemas.openxmlformats.org/drawingml/2006/main" sz="5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X</m:t>
                    </m:r>
                  </m:e>
                  <m:sub>
                    <m:r>
                      <a:rPr xmlns:a="http://schemas.openxmlformats.org/drawingml/2006/main" sz="5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i</m:t>
                    </m:r>
                  </m:sub>
                </m:sSub>
                <m:r>
                  <a:rPr xmlns:a="http://schemas.openxmlformats.org/drawingml/2006/main" sz="58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sSub>
                  <m:e>
                    <m:r>
                      <a:rPr xmlns:a="http://schemas.openxmlformats.org/drawingml/2006/main" sz="5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c</m:t>
                    </m:r>
                  </m:e>
                  <m:sub>
                    <m:r>
                      <a:rPr xmlns:a="http://schemas.openxmlformats.org/drawingml/2006/main" sz="5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0</m:t>
                    </m:r>
                  </m:sub>
                </m:sSub>
                <m:r>
                  <a:rPr xmlns:a="http://schemas.openxmlformats.org/drawingml/2006/main" sz="58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]</m:t>
                </m:r>
              </m:oMath>
            </a14:m>
            <a:br/>
            <a:r>
              <a:t>  </a:t>
            </a:r>
            <a14:m>
              <m:oMath>
                <m:r>
                  <a:rPr xmlns:a="http://schemas.openxmlformats.org/drawingml/2006/main" sz="59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limLow>
                  <m:e>
                    <m:r>
                      <a:rPr xmlns:a="http://schemas.openxmlformats.org/drawingml/2006/main" sz="59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lim</m:t>
                    </m:r>
                  </m:e>
                  <m:lim>
                    <m:sSub>
                      <m:e>
                        <m:r>
                          <a:rPr xmlns:a="http://schemas.openxmlformats.org/drawingml/2006/main" sz="5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xmlns:a="http://schemas.openxmlformats.org/drawingml/2006/main" sz="5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xmlns:a="http://schemas.openxmlformats.org/drawingml/2006/main" sz="59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→</m:t>
                    </m:r>
                    <m:sSub>
                      <m:e>
                        <m:r>
                          <a:rPr xmlns:a="http://schemas.openxmlformats.org/drawingml/2006/main" sz="5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c</m:t>
                        </m:r>
                      </m:e>
                      <m:sub>
                        <m:r>
                          <a:rPr xmlns:a="http://schemas.openxmlformats.org/drawingml/2006/main" sz="5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lim>
                </m:limLow>
                <m:r>
                  <a:rPr xmlns:a="http://schemas.openxmlformats.org/drawingml/2006/main" sz="59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E</m:t>
                </m:r>
                <m:r>
                  <a:rPr xmlns:a="http://schemas.openxmlformats.org/drawingml/2006/main" sz="59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[</m:t>
                </m:r>
                <m:sSub>
                  <m:e>
                    <m:r>
                      <a:rPr xmlns:a="http://schemas.openxmlformats.org/drawingml/2006/main" sz="59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Y</m:t>
                    </m:r>
                  </m:e>
                  <m:sub>
                    <m:r>
                      <a:rPr xmlns:a="http://schemas.openxmlformats.org/drawingml/2006/main" sz="59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i</m:t>
                    </m:r>
                  </m:sub>
                </m:sSub>
                <m:r>
                  <a:rPr xmlns:a="http://schemas.openxmlformats.org/drawingml/2006/main" sz="59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|</m:t>
                </m:r>
                <m:sSub>
                  <m:e>
                    <m:r>
                      <a:rPr xmlns:a="http://schemas.openxmlformats.org/drawingml/2006/main" sz="59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X</m:t>
                    </m:r>
                  </m:e>
                  <m:sub>
                    <m:r>
                      <a:rPr xmlns:a="http://schemas.openxmlformats.org/drawingml/2006/main" sz="59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i</m:t>
                    </m:r>
                  </m:sub>
                </m:sSub>
                <m:r>
                  <a:rPr xmlns:a="http://schemas.openxmlformats.org/drawingml/2006/main" sz="59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sSub>
                  <m:e>
                    <m:r>
                      <a:rPr xmlns:a="http://schemas.openxmlformats.org/drawingml/2006/main" sz="59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c</m:t>
                    </m:r>
                  </m:e>
                  <m:sub>
                    <m:r>
                      <a:rPr xmlns:a="http://schemas.openxmlformats.org/drawingml/2006/main" sz="59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0</m:t>
                    </m:r>
                  </m:sub>
                </m:sSub>
                <m:r>
                  <a:rPr xmlns:a="http://schemas.openxmlformats.org/drawingml/2006/main" sz="59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]</m:t>
                </m:r>
                <m:r>
                  <a:rPr xmlns:a="http://schemas.openxmlformats.org/drawingml/2006/main" sz="59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-</m:t>
                </m:r>
                <m:limLow>
                  <m:e>
                    <m:r>
                      <a:rPr xmlns:a="http://schemas.openxmlformats.org/drawingml/2006/main" sz="59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lim</m:t>
                    </m:r>
                  </m:e>
                  <m:lim>
                    <m:sSub>
                      <m:e>
                        <m:r>
                          <a:rPr xmlns:a="http://schemas.openxmlformats.org/drawingml/2006/main" sz="5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c</m:t>
                        </m:r>
                      </m:e>
                      <m:sub>
                        <m:r>
                          <a:rPr xmlns:a="http://schemas.openxmlformats.org/drawingml/2006/main" sz="5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xmlns:a="http://schemas.openxmlformats.org/drawingml/2006/main" sz="59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←</m:t>
                    </m:r>
                    <m:sSub>
                      <m:e>
                        <m:r>
                          <a:rPr xmlns:a="http://schemas.openxmlformats.org/drawingml/2006/main" sz="5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xmlns:a="http://schemas.openxmlformats.org/drawingml/2006/main" sz="5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</m:lim>
                </m:limLow>
                <m:r>
                  <a:rPr xmlns:a="http://schemas.openxmlformats.org/drawingml/2006/main" sz="59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E</m:t>
                </m:r>
                <m:r>
                  <a:rPr xmlns:a="http://schemas.openxmlformats.org/drawingml/2006/main" sz="59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[</m:t>
                </m:r>
                <m:sSub>
                  <m:e>
                    <m:r>
                      <a:rPr xmlns:a="http://schemas.openxmlformats.org/drawingml/2006/main" sz="59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Y</m:t>
                    </m:r>
                  </m:e>
                  <m:sub>
                    <m:r>
                      <a:rPr xmlns:a="http://schemas.openxmlformats.org/drawingml/2006/main" sz="59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i</m:t>
                    </m:r>
                  </m:sub>
                </m:sSub>
                <m:r>
                  <a:rPr xmlns:a="http://schemas.openxmlformats.org/drawingml/2006/main" sz="59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|</m:t>
                </m:r>
                <m:sSub>
                  <m:e>
                    <m:r>
                      <a:rPr xmlns:a="http://schemas.openxmlformats.org/drawingml/2006/main" sz="59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X</m:t>
                    </m:r>
                  </m:e>
                  <m:sub>
                    <m:r>
                      <a:rPr xmlns:a="http://schemas.openxmlformats.org/drawingml/2006/main" sz="59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i</m:t>
                    </m:r>
                  </m:sub>
                </m:sSub>
                <m:r>
                  <a:rPr xmlns:a="http://schemas.openxmlformats.org/drawingml/2006/main" sz="59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sSub>
                  <m:e>
                    <m:r>
                      <a:rPr xmlns:a="http://schemas.openxmlformats.org/drawingml/2006/main" sz="59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c</m:t>
                    </m:r>
                  </m:e>
                  <m:sub>
                    <m:r>
                      <a:rPr xmlns:a="http://schemas.openxmlformats.org/drawingml/2006/main" sz="59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0</m:t>
                    </m:r>
                  </m:sub>
                </m:sSub>
                <m:r>
                  <a:rPr xmlns:a="http://schemas.openxmlformats.org/drawingml/2006/main" sz="59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]</m:t>
                </m:r>
              </m:oMath>
            </a14:m>
          </a:p>
          <a:p>
            <a:pPr/>
            <a:r>
              <a:t>We can identify the causal effect by approaching the limit from both sides of the running variable at the cutoff </a:t>
            </a:r>
            <a14:m>
              <m:oMath>
                <m:sSub>
                  <m:e>
                    <m:r>
                      <a:rPr xmlns:a="http://schemas.openxmlformats.org/drawingml/2006/main" sz="61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c</m:t>
                    </m:r>
                  </m:e>
                  <m:sub>
                    <m:r>
                      <a:rPr xmlns:a="http://schemas.openxmlformats.org/drawingml/2006/main" sz="61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0</m:t>
                    </m:r>
                  </m:sub>
                </m:sSub>
              </m:oMath>
            </a14:m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Overview of RDD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Overview of RDD</a:t>
            </a:r>
          </a:p>
        </p:txBody>
      </p:sp>
      <p:sp>
        <p:nvSpPr>
          <p:cNvPr id="159" name="Intuition of RDD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99872" indent="-499872" defTabSz="1999437">
              <a:spcBef>
                <a:spcPts val="3600"/>
              </a:spcBef>
              <a:defRPr sz="3936"/>
            </a:pPr>
            <a:r>
              <a:t>Intuition of RDD</a:t>
            </a:r>
          </a:p>
          <a:p>
            <a:pPr lvl="1" marL="999744" indent="-499872" defTabSz="1999437">
              <a:spcBef>
                <a:spcPts val="3600"/>
              </a:spcBef>
              <a:defRPr sz="3936"/>
            </a:pPr>
            <a:r>
              <a:t>Units around an arbitrarily defined cutoff are similar to one another along a continuous variable</a:t>
            </a:r>
          </a:p>
          <a:p>
            <a:pPr lvl="1" marL="999744" indent="-499872" defTabSz="1999437">
              <a:spcBef>
                <a:spcPts val="3600"/>
              </a:spcBef>
              <a:defRPr sz="3936"/>
            </a:pPr>
            <a:r>
              <a:t>We expect to see a discontinuous jump in the outcome at the cutoff along the running variable</a:t>
            </a:r>
          </a:p>
          <a:p>
            <a:pPr lvl="1" marL="999744" indent="-499872" defTabSz="1999437">
              <a:spcBef>
                <a:spcPts val="3600"/>
              </a:spcBef>
              <a:defRPr sz="3936"/>
            </a:pPr>
            <a:r>
              <a:t>We can calculate an average treatment effect for this subpopulation around the cutoff (LATE)</a:t>
            </a:r>
          </a:p>
          <a:p>
            <a:pPr marL="499872" indent="-499872" defTabSz="1999437">
              <a:spcBef>
                <a:spcPts val="3600"/>
              </a:spcBef>
              <a:defRPr sz="3936"/>
            </a:pPr>
            <a:r>
              <a:t>Growth in popularity in recent years</a:t>
            </a:r>
          </a:p>
          <a:p>
            <a:pPr lvl="1" marL="999744" indent="-499872" defTabSz="1999437">
              <a:spcBef>
                <a:spcPts val="3600"/>
              </a:spcBef>
              <a:defRPr sz="3936"/>
            </a:pPr>
            <a:r>
              <a:t>Ever since Black (1999) utilizes a RDD with geographic discontinuities for school zoning districts to estimate willingness to pay for “better” schools, RDD has grown in popularity</a:t>
            </a:r>
          </a:p>
          <a:p>
            <a:pPr lvl="1" marL="999744" indent="-499872" defTabSz="1999437">
              <a:spcBef>
                <a:spcPts val="3600"/>
              </a:spcBef>
              <a:defRPr sz="3936"/>
            </a:pPr>
            <a:r>
              <a:t>Lee and Lemieux (2010) practical guide has been cited thousands of times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rp RDD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Sharp RDD</a:t>
            </a:r>
          </a:p>
        </p:txBody>
      </p:sp>
      <p:sp>
        <p:nvSpPr>
          <p:cNvPr id="251" name="Local Average Treatment Effects (LATE)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Local Average Treatment Effects (LATE)</a:t>
            </a:r>
          </a:p>
        </p:txBody>
      </p:sp>
      <p:sp>
        <p:nvSpPr>
          <p:cNvPr id="252" name="is interpreted as a local estimate of the treatment effect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66927" indent="-566927" defTabSz="2267655">
              <a:spcBef>
                <a:spcPts val="4100"/>
              </a:spcBef>
              <a:defRPr sz="4464"/>
            </a:pPr>
            <a14:m>
              <m:oMath>
                <m:sSub>
                  <m:e>
                    <m:r>
                      <a:rPr xmlns:a="http://schemas.openxmlformats.org/drawingml/2006/main" sz="55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δ</m:t>
                    </m:r>
                  </m:e>
                  <m:sub>
                    <m:r>
                      <a:rPr xmlns:a="http://schemas.openxmlformats.org/drawingml/2006/main" sz="55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S</m:t>
                    </m:r>
                    <m:r>
                      <a:rPr xmlns:a="http://schemas.openxmlformats.org/drawingml/2006/main" sz="55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R</m:t>
                    </m:r>
                    <m:r>
                      <a:rPr xmlns:a="http://schemas.openxmlformats.org/drawingml/2006/main" sz="55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D</m:t>
                    </m:r>
                  </m:sub>
                </m:sSub>
              </m:oMath>
            </a14:m>
            <a:r>
              <a:t> is interpreted as a local estimate of the treatment effects</a:t>
            </a:r>
          </a:p>
          <a:p>
            <a:pPr lvl="1" marL="1133855" indent="-566927" defTabSz="2267655">
              <a:spcBef>
                <a:spcPts val="4100"/>
              </a:spcBef>
              <a:defRPr sz="4464"/>
            </a:pPr>
            <a:r>
              <a:t>Why? Because we </a:t>
            </a:r>
            <a:r>
              <a:rPr b="1" i="1"/>
              <a:t>only have overlap at the limit</a:t>
            </a:r>
            <a:r>
              <a:t> between treatment and control</a:t>
            </a:r>
          </a:p>
          <a:p>
            <a:pPr marL="566927" indent="-566927" defTabSz="2267655">
              <a:spcBef>
                <a:spcPts val="4100"/>
              </a:spcBef>
              <a:defRPr sz="4464"/>
            </a:pPr>
            <a:r>
              <a:t>Only identifying causal effects on a subpopulation is very similar to IV compliers</a:t>
            </a:r>
          </a:p>
          <a:p>
            <a:pPr lvl="1" marL="1133855" indent="-566927" defTabSz="2267655">
              <a:spcBef>
                <a:spcPts val="4100"/>
              </a:spcBef>
              <a:defRPr sz="4464"/>
            </a:pPr>
            <a:r>
              <a:t>In Sharp RDD, our subpopulation is not compliers, </a:t>
            </a:r>
          </a:p>
          <a:p>
            <a:pPr lvl="1" marL="1133855" indent="-566927" defTabSz="2267655">
              <a:spcBef>
                <a:spcPts val="4100"/>
              </a:spcBef>
              <a:defRPr sz="4464"/>
            </a:pPr>
            <a:r>
              <a:t>Our subpopulation is at the limit as </a:t>
            </a:r>
            <a14:m>
              <m:oMath>
                <m:r>
                  <a:rPr xmlns:a="http://schemas.openxmlformats.org/drawingml/2006/main" sz="53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X</m:t>
                </m:r>
                <m:r>
                  <a:rPr xmlns:a="http://schemas.openxmlformats.org/drawingml/2006/main" sz="53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→</m:t>
                </m:r>
                <m:sSub>
                  <m:e>
                    <m:r>
                      <a:rPr xmlns:a="http://schemas.openxmlformats.org/drawingml/2006/main" sz="53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c</m:t>
                    </m:r>
                  </m:e>
                  <m:sub>
                    <m:r>
                      <a:rPr xmlns:a="http://schemas.openxmlformats.org/drawingml/2006/main" sz="53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0</m:t>
                    </m:r>
                  </m:sub>
                </m:sSub>
              </m:oMath>
            </a14:m>
            <a:r>
              <a:t> from both sides</a:t>
            </a:r>
          </a:p>
          <a:p>
            <a:pPr marL="566927" indent="-566927" defTabSz="2267655">
              <a:spcBef>
                <a:spcPts val="4100"/>
              </a:spcBef>
              <a:defRPr sz="4464"/>
            </a:pPr>
            <a:r>
              <a:t>We do not have overlap beyond the limit</a:t>
            </a:r>
          </a:p>
          <a:p>
            <a:pPr lvl="1" marL="1133855" indent="-566927" defTabSz="2267655">
              <a:spcBef>
                <a:spcPts val="4100"/>
              </a:spcBef>
              <a:defRPr sz="4464"/>
            </a:pPr>
            <a14:m>
              <m:oMathPara>
                <m:oMathParaPr>
                  <m:jc m:val="left"/>
                </m:oMathParaPr>
                <m:oMath>
                  <m:sSub>
                    <m:e>
                      <m:r>
                        <a:rPr xmlns:a="http://schemas.openxmlformats.org/drawingml/2006/main" sz="5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</m:e>
                    <m:sub>
                      <m:r>
                        <a:rPr xmlns:a="http://schemas.openxmlformats.org/drawingml/2006/main" sz="5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xmlns:a="http://schemas.openxmlformats.org/drawingml/2006/main" sz="5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  <m:r>
                        <a:rPr xmlns:a="http://schemas.openxmlformats.org/drawingml/2006/main" sz="5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</m:sub>
                  </m:sSub>
                  <m:r>
                    <a:rPr xmlns:a="http://schemas.openxmlformats.org/drawingml/2006/main" sz="5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5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E</m:t>
                  </m:r>
                  <m:r>
                    <a:rPr xmlns:a="http://schemas.openxmlformats.org/drawingml/2006/main" sz="5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[</m:t>
                  </m:r>
                  <m:sSubSup>
                    <m:e>
                      <m:r>
                        <a:rPr xmlns:a="http://schemas.openxmlformats.org/drawingml/2006/main" sz="5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</m:e>
                    <m:sub>
                      <m:r>
                        <a:rPr xmlns:a="http://schemas.openxmlformats.org/drawingml/2006/main" sz="5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  <m:sup>
                      <m:r>
                        <a:rPr xmlns:a="http://schemas.openxmlformats.org/drawingml/2006/main" sz="5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sup>
                  </m:sSubSup>
                  <m:r>
                    <a:rPr xmlns:a="http://schemas.openxmlformats.org/drawingml/2006/main" sz="5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-</m:t>
                  </m:r>
                  <m:sSubSup>
                    <m:e>
                      <m:r>
                        <a:rPr xmlns:a="http://schemas.openxmlformats.org/drawingml/2006/main" sz="5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</m:e>
                    <m:sub>
                      <m:r>
                        <a:rPr xmlns:a="http://schemas.openxmlformats.org/drawingml/2006/main" sz="5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  <m:sup>
                      <m:r>
                        <a:rPr xmlns:a="http://schemas.openxmlformats.org/drawingml/2006/main" sz="5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sup>
                  </m:sSubSup>
                  <m:r>
                    <a:rPr xmlns:a="http://schemas.openxmlformats.org/drawingml/2006/main" sz="5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|</m:t>
                  </m:r>
                  <m:sSub>
                    <m:e>
                      <m:r>
                        <a:rPr xmlns:a="http://schemas.openxmlformats.org/drawingml/2006/main" sz="5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e>
                    <m:sub>
                      <m:r>
                        <a:rPr xmlns:a="http://schemas.openxmlformats.org/drawingml/2006/main" sz="5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  <m:r>
                    <a:rPr xmlns:a="http://schemas.openxmlformats.org/drawingml/2006/main" sz="5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sSub>
                    <m:e>
                      <m:r>
                        <a:rPr xmlns:a="http://schemas.openxmlformats.org/drawingml/2006/main" sz="5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c</m:t>
                      </m:r>
                    </m:e>
                    <m:sub>
                      <m:r>
                        <a:rPr xmlns:a="http://schemas.openxmlformats.org/drawingml/2006/main" sz="5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sub>
                  </m:sSub>
                  <m:r>
                    <a:rPr xmlns:a="http://schemas.openxmlformats.org/drawingml/2006/main" sz="5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]</m:t>
                  </m:r>
                </m:oMath>
              </m:oMathPara>
            </a14:m>
            <a:endParaRPr sz="4800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rp RDD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Sharp RDD</a:t>
            </a:r>
          </a:p>
        </p:txBody>
      </p:sp>
      <p:sp>
        <p:nvSpPr>
          <p:cNvPr id="255" name="Continuity Assumption plus Stata Exercise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Continuity Assumption plus Stata Exercise</a:t>
            </a:r>
          </a:p>
        </p:txBody>
      </p:sp>
      <p:sp>
        <p:nvSpPr>
          <p:cNvPr id="256" name="The key assumption in Sharp RDD is the continuity assumption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75487" indent="-475487" defTabSz="1901904">
              <a:spcBef>
                <a:spcPts val="3500"/>
              </a:spcBef>
              <a:defRPr sz="3743"/>
            </a:pPr>
            <a:r>
              <a:t>The key assumption in Sharp RDD is the continuity assumption</a:t>
            </a:r>
          </a:p>
          <a:p>
            <a:pPr lvl="1" marL="950975" indent="-475487" defTabSz="1901904">
              <a:spcBef>
                <a:spcPts val="3500"/>
              </a:spcBef>
              <a:defRPr sz="3743"/>
            </a:pPr>
            <a:r>
              <a:t>That is saying that </a:t>
            </a:r>
            <a14:m>
              <m:oMath>
                <m:r>
                  <a:rPr xmlns:a="http://schemas.openxmlformats.org/drawingml/2006/main" sz="45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E</m:t>
                </m:r>
                <m:r>
                  <a:rPr xmlns:a="http://schemas.openxmlformats.org/drawingml/2006/main" sz="45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[</m:t>
                </m:r>
                <m:sSup>
                  <m:e>
                    <m:r>
                      <a:rPr xmlns:a="http://schemas.openxmlformats.org/drawingml/2006/main" sz="45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Y</m:t>
                    </m:r>
                  </m:e>
                  <m:sup>
                    <m:r>
                      <a:rPr xmlns:a="http://schemas.openxmlformats.org/drawingml/2006/main" sz="45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sup>
                </m:sSup>
                <m:r>
                  <a:rPr xmlns:a="http://schemas.openxmlformats.org/drawingml/2006/main" sz="45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|</m:t>
                </m:r>
                <m:r>
                  <a:rPr xmlns:a="http://schemas.openxmlformats.org/drawingml/2006/main" sz="45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X</m:t>
                </m:r>
                <m:r>
                  <a:rPr xmlns:a="http://schemas.openxmlformats.org/drawingml/2006/main" sz="45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sSub>
                  <m:e>
                    <m:r>
                      <a:rPr xmlns:a="http://schemas.openxmlformats.org/drawingml/2006/main" sz="45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c</m:t>
                    </m:r>
                  </m:e>
                  <m:sub>
                    <m:r>
                      <a:rPr xmlns:a="http://schemas.openxmlformats.org/drawingml/2006/main" sz="45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0</m:t>
                    </m:r>
                  </m:sub>
                </m:sSub>
                <m:r>
                  <a:rPr xmlns:a="http://schemas.openxmlformats.org/drawingml/2006/main" sz="45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]</m:t>
                </m:r>
              </m:oMath>
            </a14:m>
            <a:r>
              <a:t> and </a:t>
            </a:r>
            <a14:m>
              <m:oMath>
                <m:r>
                  <a:rPr xmlns:a="http://schemas.openxmlformats.org/drawingml/2006/main" sz="45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E</m:t>
                </m:r>
                <m:r>
                  <a:rPr xmlns:a="http://schemas.openxmlformats.org/drawingml/2006/main" sz="45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[</m:t>
                </m:r>
                <m:sSup>
                  <m:e>
                    <m:r>
                      <a:rPr xmlns:a="http://schemas.openxmlformats.org/drawingml/2006/main" sz="45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Y</m:t>
                    </m:r>
                  </m:e>
                  <m:sup>
                    <m:r>
                      <a:rPr xmlns:a="http://schemas.openxmlformats.org/drawingml/2006/main" sz="45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0</m:t>
                    </m:r>
                  </m:sup>
                </m:sSup>
                <m:r>
                  <a:rPr xmlns:a="http://schemas.openxmlformats.org/drawingml/2006/main" sz="45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|</m:t>
                </m:r>
                <m:r>
                  <a:rPr xmlns:a="http://schemas.openxmlformats.org/drawingml/2006/main" sz="45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X</m:t>
                </m:r>
                <m:r>
                  <a:rPr xmlns:a="http://schemas.openxmlformats.org/drawingml/2006/main" sz="45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sSub>
                  <m:e>
                    <m:r>
                      <a:rPr xmlns:a="http://schemas.openxmlformats.org/drawingml/2006/main" sz="45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c</m:t>
                    </m:r>
                  </m:e>
                  <m:sub>
                    <m:r>
                      <a:rPr xmlns:a="http://schemas.openxmlformats.org/drawingml/2006/main" sz="45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0</m:t>
                    </m:r>
                  </m:sub>
                </m:sSub>
                <m:r>
                  <a:rPr xmlns:a="http://schemas.openxmlformats.org/drawingml/2006/main" sz="45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]</m:t>
                </m:r>
              </m:oMath>
            </a14:m>
            <a:r>
              <a:t> are smooth continuous functions of </a:t>
            </a:r>
            <a14:m>
              <m:oMath>
                <m:r>
                  <a:rPr xmlns:a="http://schemas.openxmlformats.org/drawingml/2006/main" sz="40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X</m:t>
                </m:r>
              </m:oMath>
            </a14:m>
          </a:p>
          <a:p>
            <a:pPr lvl="2" marL="1426463" indent="-475487" defTabSz="1901904">
              <a:spcBef>
                <a:spcPts val="3500"/>
              </a:spcBef>
              <a:defRPr sz="3743"/>
            </a:pPr>
            <a14:m>
              <m:oMath>
                <m:r>
                  <a:rPr xmlns:a="http://schemas.openxmlformats.org/drawingml/2006/main" sz="45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E</m:t>
                </m:r>
                <m:r>
                  <a:rPr xmlns:a="http://schemas.openxmlformats.org/drawingml/2006/main" sz="45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[</m:t>
                </m:r>
                <m:sSup>
                  <m:e>
                    <m:r>
                      <a:rPr xmlns:a="http://schemas.openxmlformats.org/drawingml/2006/main" sz="45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Y</m:t>
                    </m:r>
                  </m:e>
                  <m:sup>
                    <m:r>
                      <a:rPr xmlns:a="http://schemas.openxmlformats.org/drawingml/2006/main" sz="45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0</m:t>
                    </m:r>
                  </m:sup>
                </m:sSup>
                <m:r>
                  <a:rPr xmlns:a="http://schemas.openxmlformats.org/drawingml/2006/main" sz="45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|</m:t>
                </m:r>
                <m:r>
                  <a:rPr xmlns:a="http://schemas.openxmlformats.org/drawingml/2006/main" sz="45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D</m:t>
                </m:r>
                <m:r>
                  <a:rPr xmlns:a="http://schemas.openxmlformats.org/drawingml/2006/main" sz="45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r>
                  <a:rPr xmlns:a="http://schemas.openxmlformats.org/drawingml/2006/main" sz="45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1</m:t>
                </m:r>
                <m:r>
                  <a:rPr xmlns:a="http://schemas.openxmlformats.org/drawingml/2006/main" sz="45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]</m:t>
                </m:r>
                <m:r>
                  <a:rPr xmlns:a="http://schemas.openxmlformats.org/drawingml/2006/main" sz="45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r>
                  <a:rPr xmlns:a="http://schemas.openxmlformats.org/drawingml/2006/main" sz="45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E</m:t>
                </m:r>
                <m:r>
                  <a:rPr xmlns:a="http://schemas.openxmlformats.org/drawingml/2006/main" sz="45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[</m:t>
                </m:r>
                <m:sSup>
                  <m:e>
                    <m:r>
                      <a:rPr xmlns:a="http://schemas.openxmlformats.org/drawingml/2006/main" sz="45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Y</m:t>
                    </m:r>
                  </m:e>
                  <m:sup>
                    <m:r>
                      <a:rPr xmlns:a="http://schemas.openxmlformats.org/drawingml/2006/main" sz="45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0</m:t>
                    </m:r>
                  </m:sup>
                </m:sSup>
                <m:r>
                  <a:rPr xmlns:a="http://schemas.openxmlformats.org/drawingml/2006/main" sz="45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|</m:t>
                </m:r>
                <m:r>
                  <a:rPr xmlns:a="http://schemas.openxmlformats.org/drawingml/2006/main" sz="45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D</m:t>
                </m:r>
                <m:r>
                  <a:rPr xmlns:a="http://schemas.openxmlformats.org/drawingml/2006/main" sz="45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r>
                  <a:rPr xmlns:a="http://schemas.openxmlformats.org/drawingml/2006/main" sz="45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0</m:t>
                </m:r>
                <m:r>
                  <a:rPr xmlns:a="http://schemas.openxmlformats.org/drawingml/2006/main" sz="45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]</m:t>
                </m:r>
              </m:oMath>
            </a14:m>
            <a:r>
              <a:t> and </a:t>
            </a:r>
            <a14:m>
              <m:oMath>
                <m:r>
                  <a:rPr xmlns:a="http://schemas.openxmlformats.org/drawingml/2006/main" sz="45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E</m:t>
                </m:r>
                <m:r>
                  <a:rPr xmlns:a="http://schemas.openxmlformats.org/drawingml/2006/main" sz="45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[</m:t>
                </m:r>
                <m:sSup>
                  <m:e>
                    <m:r>
                      <a:rPr xmlns:a="http://schemas.openxmlformats.org/drawingml/2006/main" sz="45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Y</m:t>
                    </m:r>
                  </m:e>
                  <m:sup>
                    <m:r>
                      <a:rPr xmlns:a="http://schemas.openxmlformats.org/drawingml/2006/main" sz="45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sup>
                </m:sSup>
                <m:r>
                  <a:rPr xmlns:a="http://schemas.openxmlformats.org/drawingml/2006/main" sz="45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|</m:t>
                </m:r>
                <m:r>
                  <a:rPr xmlns:a="http://schemas.openxmlformats.org/drawingml/2006/main" sz="45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D</m:t>
                </m:r>
                <m:r>
                  <a:rPr xmlns:a="http://schemas.openxmlformats.org/drawingml/2006/main" sz="45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r>
                  <a:rPr xmlns:a="http://schemas.openxmlformats.org/drawingml/2006/main" sz="45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1</m:t>
                </m:r>
                <m:r>
                  <a:rPr xmlns:a="http://schemas.openxmlformats.org/drawingml/2006/main" sz="45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]</m:t>
                </m:r>
                <m:r>
                  <a:rPr xmlns:a="http://schemas.openxmlformats.org/drawingml/2006/main" sz="45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r>
                  <a:rPr xmlns:a="http://schemas.openxmlformats.org/drawingml/2006/main" sz="45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E</m:t>
                </m:r>
                <m:r>
                  <a:rPr xmlns:a="http://schemas.openxmlformats.org/drawingml/2006/main" sz="45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[</m:t>
                </m:r>
                <m:sSup>
                  <m:e>
                    <m:r>
                      <a:rPr xmlns:a="http://schemas.openxmlformats.org/drawingml/2006/main" sz="45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Y</m:t>
                    </m:r>
                  </m:e>
                  <m:sup>
                    <m:r>
                      <a:rPr xmlns:a="http://schemas.openxmlformats.org/drawingml/2006/main" sz="45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sup>
                </m:sSup>
                <m:r>
                  <a:rPr xmlns:a="http://schemas.openxmlformats.org/drawingml/2006/main" sz="45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|</m:t>
                </m:r>
                <m:r>
                  <a:rPr xmlns:a="http://schemas.openxmlformats.org/drawingml/2006/main" sz="45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D</m:t>
                </m:r>
                <m:r>
                  <a:rPr xmlns:a="http://schemas.openxmlformats.org/drawingml/2006/main" sz="45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r>
                  <a:rPr xmlns:a="http://schemas.openxmlformats.org/drawingml/2006/main" sz="45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0</m:t>
                </m:r>
                <m:r>
                  <a:rPr xmlns:a="http://schemas.openxmlformats.org/drawingml/2006/main" sz="45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]</m:t>
                </m:r>
              </m:oMath>
            </a14:m>
          </a:p>
          <a:p>
            <a:pPr lvl="1" marL="950975" indent="-475487" defTabSz="1901904">
              <a:spcBef>
                <a:spcPts val="3500"/>
              </a:spcBef>
              <a:defRPr sz="3743"/>
            </a:pPr>
            <a:r>
              <a:t>The continuity assumption rules out observed and unobserved omitted variable bias at the cutoff, since confounders are continuous at the cutoff</a:t>
            </a:r>
          </a:p>
          <a:p>
            <a:pPr marL="475487" indent="-475487" defTabSz="1901904">
              <a:spcBef>
                <a:spcPts val="3500"/>
              </a:spcBef>
              <a:defRPr sz="3743"/>
            </a:pPr>
            <a:r>
              <a:t>Key Point</a:t>
            </a:r>
          </a:p>
          <a:p>
            <a:pPr lvl="1" marL="950975" indent="-475487" defTabSz="1901904">
              <a:spcBef>
                <a:spcPts val="3500"/>
              </a:spcBef>
              <a:defRPr sz="3743"/>
            </a:pPr>
            <a:r>
              <a:rPr b="1" i="1"/>
              <a:t>In the absence of treatment</a:t>
            </a:r>
            <a:r>
              <a:t> the functions would remain </a:t>
            </a:r>
            <a:r>
              <a:rPr b="1" i="1"/>
              <a:t>smooth and continuous</a:t>
            </a:r>
            <a:r>
              <a:t> and no jumps would have occurred</a:t>
            </a:r>
          </a:p>
          <a:p>
            <a:pPr marL="475487" indent="-475487" defTabSz="1901904">
              <a:spcBef>
                <a:spcPts val="3500"/>
              </a:spcBef>
              <a:defRPr sz="3743"/>
            </a:pPr>
            <a:r>
              <a:t>If a discontinuous jumps occurs in any confounder (observed or unobserved), then the continuity assumption is violated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rp RDD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Sharp RDD</a:t>
            </a:r>
          </a:p>
        </p:txBody>
      </p:sp>
      <p:sp>
        <p:nvSpPr>
          <p:cNvPr id="259" name="Testing the Continuity Assumption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Testing the Continuity Assumption</a:t>
            </a:r>
          </a:p>
        </p:txBody>
      </p:sp>
      <p:sp>
        <p:nvSpPr>
          <p:cNvPr id="260" name="We cannot directly test the continuity assumption, but there are a few method we can employ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14527" indent="-414527" defTabSz="1658070">
              <a:spcBef>
                <a:spcPts val="3000"/>
              </a:spcBef>
              <a:defRPr sz="3264"/>
            </a:pPr>
            <a:r>
              <a:t>We cannot directly test the continuity assumption, but there are a few method we can employ</a:t>
            </a:r>
          </a:p>
          <a:p>
            <a:pPr lvl="1" marL="829055" indent="-414527" defTabSz="1658070">
              <a:spcBef>
                <a:spcPts val="3000"/>
              </a:spcBef>
              <a:defRPr sz="3264"/>
            </a:pPr>
            <a:r>
              <a:t>We don’t have potential outcomes to test directly, but we can test indirectly</a:t>
            </a:r>
          </a:p>
          <a:p>
            <a:pPr lvl="1" marL="829055" indent="-414527" defTabSz="1658070">
              <a:spcBef>
                <a:spcPts val="3000"/>
              </a:spcBef>
              <a:defRPr sz="3264"/>
            </a:pPr>
            <a:r>
              <a:t>An SME with deep-institutional knowledge should know if something else besides the treatment is causing a jump at the cutoff </a:t>
            </a:r>
            <a14:m>
              <m:oMath>
                <m:sSub>
                  <m:e>
                    <m:r>
                      <a:rPr xmlns:a="http://schemas.openxmlformats.org/drawingml/2006/main" sz="4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c</m:t>
                    </m:r>
                  </m:e>
                  <m:sub>
                    <m:r>
                      <a:rPr xmlns:a="http://schemas.openxmlformats.org/drawingml/2006/main" sz="4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0</m:t>
                    </m:r>
                  </m:sub>
                </m:sSub>
              </m:oMath>
            </a14:m>
          </a:p>
          <a:p>
            <a:pPr marL="414527" indent="-414527" defTabSz="1658070">
              <a:spcBef>
                <a:spcPts val="3000"/>
              </a:spcBef>
              <a:defRPr sz="3264"/>
            </a:pPr>
            <a:r>
              <a:t>Placebo tests</a:t>
            </a:r>
          </a:p>
          <a:p>
            <a:pPr lvl="1" marL="829055" indent="-414527" defTabSz="1658070">
              <a:spcBef>
                <a:spcPts val="3000"/>
              </a:spcBef>
              <a:defRPr sz="3264"/>
            </a:pPr>
            <a:r>
              <a:t>Testing a fake cutoff, such as </a:t>
            </a:r>
            <a14:m>
              <m:oMath>
                <m:sSub>
                  <m:e>
                    <m:r>
                      <a:rPr xmlns:a="http://schemas.openxmlformats.org/drawingml/2006/main" sz="4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c</m:t>
                    </m:r>
                  </m:e>
                  <m:sub>
                    <m:r>
                      <a:rPr xmlns:a="http://schemas.openxmlformats.org/drawingml/2006/main" sz="4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0</m:t>
                    </m:r>
                  </m:sub>
                </m:sSub>
                <m:r>
                  <a:rPr xmlns:a="http://schemas.openxmlformats.org/drawingml/2006/main" sz="40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+</m:t>
                </m:r>
                <m:r>
                  <a:rPr xmlns:a="http://schemas.openxmlformats.org/drawingml/2006/main" sz="40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n</m:t>
                </m:r>
              </m:oMath>
            </a14:m>
            <a:r>
              <a:t> or </a:t>
            </a:r>
            <a14:m>
              <m:oMath>
                <m:sSub>
                  <m:e>
                    <m:r>
                      <a:rPr xmlns:a="http://schemas.openxmlformats.org/drawingml/2006/main" sz="4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c</m:t>
                    </m:r>
                  </m:e>
                  <m:sub>
                    <m:r>
                      <a:rPr xmlns:a="http://schemas.openxmlformats.org/drawingml/2006/main" sz="4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0</m:t>
                    </m:r>
                  </m:sub>
                </m:sSub>
                <m:r>
                  <a:rPr xmlns:a="http://schemas.openxmlformats.org/drawingml/2006/main" sz="40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-</m:t>
                </m:r>
                <m:r>
                  <a:rPr xmlns:a="http://schemas.openxmlformats.org/drawingml/2006/main" sz="40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n</m:t>
                </m:r>
              </m:oMath>
            </a14:m>
          </a:p>
          <a:p>
            <a:pPr marL="414527" indent="-414527" defTabSz="1658070">
              <a:spcBef>
                <a:spcPts val="3000"/>
              </a:spcBef>
              <a:defRPr sz="3264"/>
            </a:pPr>
            <a:r>
              <a:t>Testing continuity in covariates at the cutoff</a:t>
            </a:r>
          </a:p>
          <a:p>
            <a:pPr lvl="1" marL="829055" indent="-414527" defTabSz="1658070">
              <a:spcBef>
                <a:spcPts val="3000"/>
              </a:spcBef>
              <a:defRPr sz="3264"/>
            </a:pPr>
            <a:r>
              <a:t>Covariates should be smooth and continuous at the cutoff </a:t>
            </a:r>
            <a14:m>
              <m:oMath>
                <m:sSub>
                  <m:e>
                    <m:r>
                      <a:rPr xmlns:a="http://schemas.openxmlformats.org/drawingml/2006/main" sz="4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c</m:t>
                    </m:r>
                  </m:e>
                  <m:sub>
                    <m:r>
                      <a:rPr xmlns:a="http://schemas.openxmlformats.org/drawingml/2006/main" sz="4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0</m:t>
                    </m:r>
                  </m:sub>
                </m:sSub>
              </m:oMath>
            </a14:m>
          </a:p>
          <a:p>
            <a:pPr marL="414527" indent="-414527" defTabSz="1658070">
              <a:spcBef>
                <a:spcPts val="3000"/>
              </a:spcBef>
              <a:defRPr sz="3264"/>
            </a:pPr>
            <a:r>
              <a:t>McCrary Test</a:t>
            </a:r>
          </a:p>
          <a:p>
            <a:pPr lvl="1" marL="829055" indent="-414527" defTabSz="1658070">
              <a:spcBef>
                <a:spcPts val="3000"/>
              </a:spcBef>
              <a:defRPr sz="3264"/>
            </a:pPr>
            <a:r>
              <a:t>There should be do difference in the density of observations at the cutoff </a:t>
            </a:r>
            <a14:m>
              <m:oMath>
                <m:sSub>
                  <m:e>
                    <m:r>
                      <a:rPr xmlns:a="http://schemas.openxmlformats.org/drawingml/2006/main" sz="4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c</m:t>
                    </m:r>
                  </m:e>
                  <m:sub>
                    <m:r>
                      <a:rPr xmlns:a="http://schemas.openxmlformats.org/drawingml/2006/main" sz="4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0</m:t>
                    </m:r>
                  </m:sub>
                </m:sSub>
              </m:oMath>
            </a14:m>
            <a:endParaRPr sz="4800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rp RDD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Sharp RDD</a:t>
            </a:r>
          </a:p>
        </p:txBody>
      </p:sp>
      <p:sp>
        <p:nvSpPr>
          <p:cNvPr id="263" name="Estimating the LATE using Sharp RDD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Estimating the LATE using Sharp RDD</a:t>
            </a:r>
          </a:p>
        </p:txBody>
      </p:sp>
      <p:sp>
        <p:nvSpPr>
          <p:cNvPr id="264" name="There are a few ways to estimate the LATE using RDD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69391" indent="-469391" defTabSz="1877520">
              <a:spcBef>
                <a:spcPts val="3400"/>
              </a:spcBef>
              <a:defRPr sz="3696"/>
            </a:pPr>
            <a:r>
              <a:t>There are a few ways to estimate the LATE using RDD</a:t>
            </a:r>
          </a:p>
          <a:p>
            <a:pPr lvl="1" marL="938783" indent="-469391" defTabSz="1877520">
              <a:spcBef>
                <a:spcPts val="3400"/>
              </a:spcBef>
              <a:defRPr sz="3696"/>
            </a:pPr>
            <a:r>
              <a:t>This will require specification tests</a:t>
            </a:r>
          </a:p>
          <a:p>
            <a:pPr marL="469391" indent="-469391" defTabSz="1877520">
              <a:spcBef>
                <a:spcPts val="3400"/>
              </a:spcBef>
              <a:defRPr sz="3696"/>
            </a:pPr>
            <a:r>
              <a:t>Transforming the cutoff</a:t>
            </a:r>
          </a:p>
          <a:p>
            <a:pPr marL="469391" indent="-469391" defTabSz="1877520">
              <a:spcBef>
                <a:spcPts val="3400"/>
              </a:spcBef>
              <a:defRPr sz="3696"/>
            </a:pPr>
            <a:r>
              <a:t>Global vs Local</a:t>
            </a:r>
          </a:p>
          <a:p>
            <a:pPr lvl="1" marL="938783" indent="-469391" defTabSz="1877520">
              <a:spcBef>
                <a:spcPts val="3400"/>
              </a:spcBef>
              <a:defRPr sz="3696"/>
            </a:pPr>
            <a:r>
              <a:t>What is your window and what are your bins</a:t>
            </a:r>
          </a:p>
          <a:p>
            <a:pPr marL="469391" indent="-469391" defTabSz="1877520">
              <a:spcBef>
                <a:spcPts val="3400"/>
              </a:spcBef>
              <a:defRPr sz="3696"/>
            </a:pPr>
            <a:r>
              <a:t>Functional Forms</a:t>
            </a:r>
          </a:p>
          <a:p>
            <a:pPr lvl="1" marL="938783" indent="-469391" defTabSz="1877520">
              <a:spcBef>
                <a:spcPts val="3400"/>
              </a:spcBef>
              <a:defRPr sz="3696"/>
            </a:pPr>
            <a:r>
              <a:t>Linear</a:t>
            </a:r>
          </a:p>
          <a:p>
            <a:pPr lvl="1" marL="938783" indent="-469391" defTabSz="1877520">
              <a:spcBef>
                <a:spcPts val="3400"/>
              </a:spcBef>
              <a:defRPr sz="3696"/>
            </a:pPr>
            <a:r>
              <a:t>Pth-order polynomial</a:t>
            </a:r>
          </a:p>
          <a:p>
            <a:pPr lvl="1" marL="938783" indent="-469391" defTabSz="1877520">
              <a:spcBef>
                <a:spcPts val="3400"/>
              </a:spcBef>
              <a:defRPr sz="3696"/>
            </a:pPr>
            <a:r>
              <a:t>Non-parametric kernel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rp RDD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Sharp RDD</a:t>
            </a:r>
          </a:p>
        </p:txBody>
      </p:sp>
      <p:sp>
        <p:nvSpPr>
          <p:cNvPr id="267" name="1st Step: Transform running variable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1st Step: Transform running variable</a:t>
            </a:r>
          </a:p>
        </p:txBody>
      </p:sp>
      <p:sp>
        <p:nvSpPr>
          <p:cNvPr id="268" name="The first step is to transform the running variabl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75487" indent="-475487" defTabSz="1901904">
              <a:spcBef>
                <a:spcPts val="3500"/>
              </a:spcBef>
              <a:defRPr sz="3743"/>
            </a:pPr>
            <a:r>
              <a:t>The first step is to transform the running variable</a:t>
            </a:r>
          </a:p>
          <a:p>
            <a:pPr lvl="1" marL="950975" indent="-475487" defTabSz="1901904">
              <a:spcBef>
                <a:spcPts val="3500"/>
              </a:spcBef>
              <a:defRPr sz="3743"/>
            </a:pPr>
            <a:r>
              <a:t>Recenter the running variable around the cutoff </a:t>
            </a:r>
            <a14:m>
              <m:oMath>
                <m:sSub>
                  <m:e>
                    <m:r>
                      <a:rPr xmlns:a="http://schemas.openxmlformats.org/drawingml/2006/main" sz="4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c</m:t>
                    </m:r>
                  </m:e>
                  <m:sub>
                    <m:r>
                      <a:rPr xmlns:a="http://schemas.openxmlformats.org/drawingml/2006/main" sz="4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0</m:t>
                    </m:r>
                  </m:sub>
                </m:sSub>
              </m:oMath>
            </a14:m>
          </a:p>
          <a:p>
            <a:pPr lvl="1" marL="950975" indent="-475487" defTabSz="1901904">
              <a:spcBef>
                <a:spcPts val="3500"/>
              </a:spcBef>
              <a:defRPr sz="3743"/>
            </a:pPr>
            <a14:m>
              <m:oMathPara>
                <m:oMathParaPr>
                  <m:jc m:val="left"/>
                </m:oMathParaPr>
                <m:oMath>
                  <m:sSub>
                    <m:e>
                      <m:r>
                        <a:rPr xmlns:a="http://schemas.openxmlformats.org/drawingml/2006/main" sz="45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</m:e>
                    <m:sub>
                      <m:r>
                        <a:rPr xmlns:a="http://schemas.openxmlformats.org/drawingml/2006/main" sz="45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  <m:r>
                    <a:rPr xmlns:a="http://schemas.openxmlformats.org/drawingml/2006/main" sz="45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45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α</m:t>
                  </m:r>
                  <m:r>
                    <a:rPr xmlns:a="http://schemas.openxmlformats.org/drawingml/2006/main" sz="45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xmlns:a="http://schemas.openxmlformats.org/drawingml/2006/main" sz="45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β</m:t>
                  </m:r>
                  <m:r>
                    <a:rPr xmlns:a="http://schemas.openxmlformats.org/drawingml/2006/main" sz="45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sSub>
                    <m:e>
                      <m:r>
                        <a:rPr xmlns:a="http://schemas.openxmlformats.org/drawingml/2006/main" sz="45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e>
                    <m:sub>
                      <m:r>
                        <a:rPr xmlns:a="http://schemas.openxmlformats.org/drawingml/2006/main" sz="45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  <m:r>
                    <a:rPr xmlns:a="http://schemas.openxmlformats.org/drawingml/2006/main" sz="45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-</m:t>
                  </m:r>
                  <m:sSub>
                    <m:e>
                      <m:r>
                        <a:rPr xmlns:a="http://schemas.openxmlformats.org/drawingml/2006/main" sz="45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c</m:t>
                      </m:r>
                    </m:e>
                    <m:sub>
                      <m:r>
                        <a:rPr xmlns:a="http://schemas.openxmlformats.org/drawingml/2006/main" sz="45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sub>
                  </m:sSub>
                  <m:r>
                    <a:rPr xmlns:a="http://schemas.openxmlformats.org/drawingml/2006/main" sz="45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45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xmlns:a="http://schemas.openxmlformats.org/drawingml/2006/main" sz="45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δ</m:t>
                  </m:r>
                  <m:sSub>
                    <m:e>
                      <m:r>
                        <a:rPr xmlns:a="http://schemas.openxmlformats.org/drawingml/2006/main" sz="45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</m:e>
                    <m:sub>
                      <m:r>
                        <a:rPr xmlns:a="http://schemas.openxmlformats.org/drawingml/2006/main" sz="45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  <m:r>
                    <a:rPr xmlns:a="http://schemas.openxmlformats.org/drawingml/2006/main" sz="45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+</m:t>
                  </m:r>
                  <m:sSub>
                    <m:e>
                      <m:r>
                        <a:rPr xmlns:a="http://schemas.openxmlformats.org/drawingml/2006/main" sz="45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ε</m:t>
                      </m:r>
                    </m:e>
                    <m:sub>
                      <m:r>
                        <a:rPr xmlns:a="http://schemas.openxmlformats.org/drawingml/2006/main" sz="45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</m:oMath>
              </m:oMathPara>
            </a14:m>
          </a:p>
          <a:p>
            <a:pPr lvl="1" marL="950975" indent="-475487" defTabSz="1901904">
              <a:spcBef>
                <a:spcPts val="3500"/>
              </a:spcBef>
              <a:defRPr sz="3743"/>
            </a:pPr>
            <a:r>
              <a:t>This only changes the intercept, not </a:t>
            </a:r>
            <a14:m>
              <m:oMath>
                <m:sSub>
                  <m:e>
                    <m:r>
                      <a:rPr xmlns:a="http://schemas.openxmlformats.org/drawingml/2006/main" sz="4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δ</m:t>
                    </m:r>
                  </m:e>
                  <m:sub>
                    <m:r>
                      <a:rPr xmlns:a="http://schemas.openxmlformats.org/drawingml/2006/main" sz="4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S</m:t>
                    </m:r>
                    <m:r>
                      <a:rPr xmlns:a="http://schemas.openxmlformats.org/drawingml/2006/main" sz="4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R</m:t>
                    </m:r>
                    <m:r>
                      <a:rPr xmlns:a="http://schemas.openxmlformats.org/drawingml/2006/main" sz="4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D</m:t>
                    </m:r>
                  </m:sub>
                </m:sSub>
              </m:oMath>
            </a14:m>
          </a:p>
          <a:p>
            <a:pPr marL="475487" indent="-475487" defTabSz="1901904">
              <a:spcBef>
                <a:spcPts val="3500"/>
              </a:spcBef>
              <a:defRPr sz="3743"/>
            </a:pPr>
            <a:r>
              <a:t>For example</a:t>
            </a:r>
          </a:p>
          <a:p>
            <a:pPr lvl="1" marL="950975" indent="-475487" defTabSz="1901904">
              <a:spcBef>
                <a:spcPts val="3500"/>
              </a:spcBef>
              <a:defRPr sz="3743"/>
            </a:pPr>
            <a14:m>
              <m:oMathPara>
                <m:oMathParaPr>
                  <m:jc m:val="left"/>
                </m:oMathParaPr>
                <m:oMath>
                  <m:r>
                    <a:rPr xmlns:a="http://schemas.openxmlformats.org/drawingml/2006/main" sz="45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Y</m:t>
                  </m:r>
                  <m:r>
                    <a:rPr xmlns:a="http://schemas.openxmlformats.org/drawingml/2006/main" sz="45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sSub>
                    <m:e>
                      <m:r>
                        <a:rPr xmlns:a="http://schemas.openxmlformats.org/drawingml/2006/main" sz="45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β</m:t>
                      </m:r>
                    </m:e>
                    <m:sub>
                      <m:r>
                        <a:rPr xmlns:a="http://schemas.openxmlformats.org/drawingml/2006/main" sz="45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sub>
                  </m:sSub>
                  <m:r>
                    <a:rPr xmlns:a="http://schemas.openxmlformats.org/drawingml/2006/main" sz="45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+</m:t>
                  </m:r>
                  <m:sSub>
                    <m:e>
                      <m:r>
                        <a:rPr xmlns:a="http://schemas.openxmlformats.org/drawingml/2006/main" sz="45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β</m:t>
                      </m:r>
                    </m:e>
                    <m:sub>
                      <m:r>
                        <a:rPr xmlns:a="http://schemas.openxmlformats.org/drawingml/2006/main" sz="45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sub>
                  </m:sSub>
                  <m:r>
                    <a:rPr xmlns:a="http://schemas.openxmlformats.org/drawingml/2006/main" sz="45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45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A</m:t>
                  </m:r>
                  <m:r>
                    <a:rPr xmlns:a="http://schemas.openxmlformats.org/drawingml/2006/main" sz="45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g</m:t>
                  </m:r>
                  <m:r>
                    <a:rPr xmlns:a="http://schemas.openxmlformats.org/drawingml/2006/main" sz="45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e</m:t>
                  </m:r>
                  <m:r>
                    <a:rPr xmlns:a="http://schemas.openxmlformats.org/drawingml/2006/main" sz="45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-</m:t>
                  </m:r>
                  <m:r>
                    <a:rPr xmlns:a="http://schemas.openxmlformats.org/drawingml/2006/main" sz="45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65</m:t>
                  </m:r>
                  <m:r>
                    <a:rPr xmlns:a="http://schemas.openxmlformats.org/drawingml/2006/main" sz="45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45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+</m:t>
                  </m:r>
                  <m:sSub>
                    <m:e>
                      <m:r>
                        <a:rPr xmlns:a="http://schemas.openxmlformats.org/drawingml/2006/main" sz="45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β</m:t>
                      </m:r>
                    </m:e>
                    <m:sub>
                      <m:r>
                        <a:rPr xmlns:a="http://schemas.openxmlformats.org/drawingml/2006/main" sz="45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b>
                  </m:sSub>
                  <m:r>
                    <a:rPr xmlns:a="http://schemas.openxmlformats.org/drawingml/2006/main" sz="45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E</m:t>
                  </m:r>
                  <m:r>
                    <a:rPr xmlns:a="http://schemas.openxmlformats.org/drawingml/2006/main" sz="45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d</m:t>
                  </m:r>
                  <m:r>
                    <a:rPr xmlns:a="http://schemas.openxmlformats.org/drawingml/2006/main" sz="45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u</m:t>
                  </m:r>
                  <m:r>
                    <a:rPr xmlns:a="http://schemas.openxmlformats.org/drawingml/2006/main" sz="45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xmlns:a="http://schemas.openxmlformats.org/drawingml/2006/main" sz="45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ε</m:t>
                  </m:r>
                </m:oMath>
              </m:oMathPara>
            </a14:m>
          </a:p>
          <a:p>
            <a:pPr lvl="1" marL="950975" indent="-475487" defTabSz="1901904">
              <a:spcBef>
                <a:spcPts val="3500"/>
              </a:spcBef>
              <a:defRPr sz="3743"/>
            </a:pPr>
            <a14:m>
              <m:oMathPara>
                <m:oMathParaPr>
                  <m:jc m:val="left"/>
                </m:oMathParaPr>
                <m:oMath>
                  <m:r>
                    <a:rPr xmlns:a="http://schemas.openxmlformats.org/drawingml/2006/main" sz="45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Y</m:t>
                  </m:r>
                  <m:r>
                    <a:rPr xmlns:a="http://schemas.openxmlformats.org/drawingml/2006/main" sz="45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sSub>
                    <m:e>
                      <m:r>
                        <a:rPr xmlns:a="http://schemas.openxmlformats.org/drawingml/2006/main" sz="4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β</m:t>
                      </m:r>
                    </m:e>
                    <m:sub>
                      <m:r>
                        <a:rPr xmlns:a="http://schemas.openxmlformats.org/drawingml/2006/main" sz="4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sub>
                  </m:sSub>
                  <m:r>
                    <a:rPr xmlns:a="http://schemas.openxmlformats.org/drawingml/2006/main" sz="45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+</m:t>
                  </m:r>
                  <m:sSub>
                    <m:e>
                      <m:r>
                        <a:rPr xmlns:a="http://schemas.openxmlformats.org/drawingml/2006/main" sz="4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β</m:t>
                      </m:r>
                    </m:e>
                    <m:sub>
                      <m:r>
                        <a:rPr xmlns:a="http://schemas.openxmlformats.org/drawingml/2006/main" sz="4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sub>
                  </m:sSub>
                  <m:r>
                    <a:rPr xmlns:a="http://schemas.openxmlformats.org/drawingml/2006/main" sz="45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A</m:t>
                  </m:r>
                  <m:r>
                    <a:rPr xmlns:a="http://schemas.openxmlformats.org/drawingml/2006/main" sz="45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g</m:t>
                  </m:r>
                  <m:sSub>
                    <m:e>
                      <m:r>
                        <a:rPr xmlns:a="http://schemas.openxmlformats.org/drawingml/2006/main" sz="4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</m:e>
                    <m:sub>
                      <m:r>
                        <a:rPr xmlns:a="http://schemas.openxmlformats.org/drawingml/2006/main" sz="4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  <m:r>
                    <a:rPr xmlns:a="http://schemas.openxmlformats.org/drawingml/2006/main" sz="45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+</m:t>
                  </m:r>
                  <m:sSub>
                    <m:e>
                      <m:r>
                        <a:rPr xmlns:a="http://schemas.openxmlformats.org/drawingml/2006/main" sz="4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β</m:t>
                      </m:r>
                    </m:e>
                    <m:sub>
                      <m:r>
                        <a:rPr xmlns:a="http://schemas.openxmlformats.org/drawingml/2006/main" sz="4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sub>
                  </m:sSub>
                  <m:r>
                    <a:rPr xmlns:a="http://schemas.openxmlformats.org/drawingml/2006/main" sz="45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65</m:t>
                  </m:r>
                  <m:r>
                    <a:rPr xmlns:a="http://schemas.openxmlformats.org/drawingml/2006/main" sz="45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+</m:t>
                  </m:r>
                  <m:sSub>
                    <m:e>
                      <m:r>
                        <a:rPr xmlns:a="http://schemas.openxmlformats.org/drawingml/2006/main" sz="4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β</m:t>
                      </m:r>
                    </m:e>
                    <m:sub>
                      <m:r>
                        <a:rPr xmlns:a="http://schemas.openxmlformats.org/drawingml/2006/main" sz="4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b>
                  </m:sSub>
                  <m:r>
                    <a:rPr xmlns:a="http://schemas.openxmlformats.org/drawingml/2006/main" sz="45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E</m:t>
                  </m:r>
                  <m:r>
                    <a:rPr xmlns:a="http://schemas.openxmlformats.org/drawingml/2006/main" sz="45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d</m:t>
                  </m:r>
                  <m:r>
                    <a:rPr xmlns:a="http://schemas.openxmlformats.org/drawingml/2006/main" sz="45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u</m:t>
                  </m:r>
                  <m:r>
                    <a:rPr xmlns:a="http://schemas.openxmlformats.org/drawingml/2006/main" sz="45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xmlns:a="http://schemas.openxmlformats.org/drawingml/2006/main" sz="45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ε</m:t>
                  </m:r>
                  <m:r>
                    <a:rPr xmlns:a="http://schemas.openxmlformats.org/drawingml/2006/main" sz="45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45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sSub>
                    <m:e>
                      <m:r>
                        <a:rPr xmlns:a="http://schemas.openxmlformats.org/drawingml/2006/main" sz="4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β</m:t>
                      </m:r>
                    </m:e>
                    <m:sub>
                      <m:r>
                        <a:rPr xmlns:a="http://schemas.openxmlformats.org/drawingml/2006/main" sz="4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sub>
                  </m:sSub>
                  <m:r>
                    <a:rPr xmlns:a="http://schemas.openxmlformats.org/drawingml/2006/main" sz="45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+</m:t>
                  </m:r>
                  <m:sSub>
                    <m:e>
                      <m:r>
                        <a:rPr xmlns:a="http://schemas.openxmlformats.org/drawingml/2006/main" sz="4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β</m:t>
                      </m:r>
                    </m:e>
                    <m:sub>
                      <m:r>
                        <a:rPr xmlns:a="http://schemas.openxmlformats.org/drawingml/2006/main" sz="4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sub>
                  </m:sSub>
                  <m:r>
                    <a:rPr xmlns:a="http://schemas.openxmlformats.org/drawingml/2006/main" sz="45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65</m:t>
                  </m:r>
                  <m:r>
                    <a:rPr xmlns:a="http://schemas.openxmlformats.org/drawingml/2006/main" sz="45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45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+</m:t>
                  </m:r>
                  <m:sSub>
                    <m:e>
                      <m:r>
                        <a:rPr xmlns:a="http://schemas.openxmlformats.org/drawingml/2006/main" sz="4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β</m:t>
                      </m:r>
                    </m:e>
                    <m:sub>
                      <m:r>
                        <a:rPr xmlns:a="http://schemas.openxmlformats.org/drawingml/2006/main" sz="4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sub>
                  </m:sSub>
                  <m:r>
                    <a:rPr xmlns:a="http://schemas.openxmlformats.org/drawingml/2006/main" sz="45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A</m:t>
                  </m:r>
                  <m:r>
                    <a:rPr xmlns:a="http://schemas.openxmlformats.org/drawingml/2006/main" sz="45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g</m:t>
                  </m:r>
                  <m:r>
                    <a:rPr xmlns:a="http://schemas.openxmlformats.org/drawingml/2006/main" sz="45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e</m:t>
                  </m:r>
                  <m:r>
                    <a:rPr xmlns:a="http://schemas.openxmlformats.org/drawingml/2006/main" sz="45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+</m:t>
                  </m:r>
                  <m:sSub>
                    <m:e>
                      <m:r>
                        <a:rPr xmlns:a="http://schemas.openxmlformats.org/drawingml/2006/main" sz="4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β</m:t>
                      </m:r>
                    </m:e>
                    <m:sub>
                      <m:r>
                        <a:rPr xmlns:a="http://schemas.openxmlformats.org/drawingml/2006/main" sz="4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b>
                  </m:sSub>
                  <m:r>
                    <a:rPr xmlns:a="http://schemas.openxmlformats.org/drawingml/2006/main" sz="45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E</m:t>
                  </m:r>
                  <m:r>
                    <a:rPr xmlns:a="http://schemas.openxmlformats.org/drawingml/2006/main" sz="45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d</m:t>
                  </m:r>
                  <m:r>
                    <a:rPr xmlns:a="http://schemas.openxmlformats.org/drawingml/2006/main" sz="45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u</m:t>
                  </m:r>
                  <m:r>
                    <a:rPr xmlns:a="http://schemas.openxmlformats.org/drawingml/2006/main" sz="45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xmlns:a="http://schemas.openxmlformats.org/drawingml/2006/main" sz="45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ε</m:t>
                  </m:r>
                </m:oMath>
              </m:oMathPara>
            </a14:m>
          </a:p>
          <a:p>
            <a:pPr lvl="1" marL="950975" indent="-475487" defTabSz="1901904">
              <a:spcBef>
                <a:spcPts val="3500"/>
              </a:spcBef>
              <a:defRPr sz="3743"/>
            </a:pPr>
            <a14:m>
              <m:oMath>
                <m:r>
                  <a:rPr xmlns:a="http://schemas.openxmlformats.org/drawingml/2006/main" sz="45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Y</m:t>
                </m:r>
                <m:r>
                  <a:rPr xmlns:a="http://schemas.openxmlformats.org/drawingml/2006/main" sz="45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r>
                  <a:rPr xmlns:a="http://schemas.openxmlformats.org/drawingml/2006/main" sz="45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α</m:t>
                </m:r>
                <m:r>
                  <a:rPr xmlns:a="http://schemas.openxmlformats.org/drawingml/2006/main" sz="45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+</m:t>
                </m:r>
                <m:sSub>
                  <m:e>
                    <m:r>
                      <a:rPr xmlns:a="http://schemas.openxmlformats.org/drawingml/2006/main" sz="45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β</m:t>
                    </m:r>
                  </m:e>
                  <m:sub>
                    <m:r>
                      <a:rPr xmlns:a="http://schemas.openxmlformats.org/drawingml/2006/main" sz="45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sub>
                </m:sSub>
                <m:r>
                  <a:rPr xmlns:a="http://schemas.openxmlformats.org/drawingml/2006/main" sz="45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A</m:t>
                </m:r>
                <m:r>
                  <a:rPr xmlns:a="http://schemas.openxmlformats.org/drawingml/2006/main" sz="45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g</m:t>
                </m:r>
                <m:r>
                  <a:rPr xmlns:a="http://schemas.openxmlformats.org/drawingml/2006/main" sz="45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e</m:t>
                </m:r>
                <m:r>
                  <a:rPr xmlns:a="http://schemas.openxmlformats.org/drawingml/2006/main" sz="45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+</m:t>
                </m:r>
                <m:sSub>
                  <m:e>
                    <m:r>
                      <a:rPr xmlns:a="http://schemas.openxmlformats.org/drawingml/2006/main" sz="45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β</m:t>
                    </m:r>
                  </m:e>
                  <m:sub>
                    <m:r>
                      <a:rPr xmlns:a="http://schemas.openxmlformats.org/drawingml/2006/main" sz="45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2</m:t>
                    </m:r>
                  </m:sub>
                </m:sSub>
                <m:r>
                  <a:rPr xmlns:a="http://schemas.openxmlformats.org/drawingml/2006/main" sz="45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E</m:t>
                </m:r>
                <m:r>
                  <a:rPr xmlns:a="http://schemas.openxmlformats.org/drawingml/2006/main" sz="45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d</m:t>
                </m:r>
                <m:r>
                  <a:rPr xmlns:a="http://schemas.openxmlformats.org/drawingml/2006/main" sz="45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u</m:t>
                </m:r>
                <m:r>
                  <a:rPr xmlns:a="http://schemas.openxmlformats.org/drawingml/2006/main" sz="45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+</m:t>
                </m:r>
                <m:r>
                  <a:rPr xmlns:a="http://schemas.openxmlformats.org/drawingml/2006/main" sz="45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ε</m:t>
                </m:r>
              </m:oMath>
            </a14:m>
            <a:r>
              <a:t>, where </a:t>
            </a:r>
            <a14:m>
              <m:oMath>
                <m:r>
                  <a:rPr xmlns:a="http://schemas.openxmlformats.org/drawingml/2006/main" sz="45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α</m:t>
                </m:r>
                <m:r>
                  <a:rPr xmlns:a="http://schemas.openxmlformats.org/drawingml/2006/main" sz="45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sSub>
                  <m:e>
                    <m:r>
                      <a:rPr xmlns:a="http://schemas.openxmlformats.org/drawingml/2006/main" sz="45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β</m:t>
                    </m:r>
                  </m:e>
                  <m:sub>
                    <m:r>
                      <a:rPr xmlns:a="http://schemas.openxmlformats.org/drawingml/2006/main" sz="45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0</m:t>
                    </m:r>
                  </m:sub>
                </m:sSub>
                <m:r>
                  <a:rPr xmlns:a="http://schemas.openxmlformats.org/drawingml/2006/main" sz="45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+</m:t>
                </m:r>
                <m:sSub>
                  <m:e>
                    <m:r>
                      <a:rPr xmlns:a="http://schemas.openxmlformats.org/drawingml/2006/main" sz="45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β</m:t>
                    </m:r>
                  </m:e>
                  <m:sub>
                    <m:r>
                      <a:rPr xmlns:a="http://schemas.openxmlformats.org/drawingml/2006/main" sz="45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sub>
                </m:sSub>
                <m:r>
                  <a:rPr xmlns:a="http://schemas.openxmlformats.org/drawingml/2006/main" sz="45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65</m:t>
                </m:r>
              </m:oMath>
            </a14:m>
            <a:endParaRPr sz="4800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rp RDD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Sharp RDD</a:t>
            </a:r>
          </a:p>
        </p:txBody>
      </p:sp>
      <p:sp>
        <p:nvSpPr>
          <p:cNvPr id="271" name="Step 2: Global vs Local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Step 2: Global vs Local</a:t>
            </a:r>
          </a:p>
        </p:txBody>
      </p:sp>
      <p:sp>
        <p:nvSpPr>
          <p:cNvPr id="272" name="Global typically means all of the data you hav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Global typically means all of the data you have</a:t>
            </a:r>
          </a:p>
          <a:p>
            <a:pPr/>
            <a:r>
              <a:t>Local typically means restricting the data to a specified window around the cutoff</a:t>
            </a:r>
          </a:p>
          <a:p>
            <a:pPr/>
            <a:r>
              <a:t>You typically want to focus on the local</a:t>
            </a:r>
          </a:p>
          <a:p>
            <a:pPr lvl="1"/>
            <a:r>
              <a:t>However, it is good to include for specification tests</a:t>
            </a:r>
          </a:p>
          <a:p>
            <a:pPr lvl="1"/>
            <a:r>
              <a:t>Global regression may influence your averages on both sides of the cutoff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rp RDD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Sharp RDD</a:t>
            </a:r>
          </a:p>
        </p:txBody>
      </p:sp>
      <p:sp>
        <p:nvSpPr>
          <p:cNvPr id="275" name="Step 3: Functional Form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Step 3: Functional Form</a:t>
            </a:r>
          </a:p>
        </p:txBody>
      </p:sp>
      <p:sp>
        <p:nvSpPr>
          <p:cNvPr id="276" name="What is the functional form, specification, or data-generation process?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18160" indent="-518160" defTabSz="2072588">
              <a:spcBef>
                <a:spcPts val="3800"/>
              </a:spcBef>
              <a:defRPr sz="4080"/>
            </a:pPr>
            <a:r>
              <a:t>What is the functional form, specification, or data-generation process?</a:t>
            </a:r>
          </a:p>
          <a:p>
            <a:pPr lvl="1" marL="1036320" indent="-518160" defTabSz="2072588">
              <a:spcBef>
                <a:spcPts val="3800"/>
              </a:spcBef>
              <a:defRPr sz="4080"/>
            </a:pPr>
            <a:r>
              <a:t>If we do not properly specify the functional form, we may estimate spurious discontinuous jumps</a:t>
            </a:r>
          </a:p>
          <a:p>
            <a:pPr lvl="1" marL="1036320" indent="-518160" defTabSz="2072588">
              <a:spcBef>
                <a:spcPts val="3800"/>
              </a:spcBef>
              <a:defRPr sz="4080"/>
            </a:pPr>
            <a:r>
              <a:t>The jumps may not exist since the data-generation process was in a different function form</a:t>
            </a:r>
          </a:p>
          <a:p>
            <a:pPr marL="518160" indent="-518160" defTabSz="2072588">
              <a:spcBef>
                <a:spcPts val="3800"/>
              </a:spcBef>
              <a:defRPr sz="4080"/>
            </a:pPr>
            <a:r>
              <a:t>The data-generation process could have been:</a:t>
            </a:r>
          </a:p>
          <a:p>
            <a:pPr lvl="1" marL="1036320" indent="-518160" defTabSz="2072588">
              <a:spcBef>
                <a:spcPts val="3800"/>
              </a:spcBef>
              <a:defRPr sz="4080"/>
            </a:pPr>
            <a:r>
              <a:t>Linear specification</a:t>
            </a:r>
          </a:p>
          <a:p>
            <a:pPr lvl="1" marL="1036320" indent="-518160" defTabSz="2072588">
              <a:spcBef>
                <a:spcPts val="3800"/>
              </a:spcBef>
              <a:defRPr sz="4080"/>
            </a:pPr>
            <a14:m>
              <m:oMath>
                <m:sSup>
                  <m:e>
                    <m:r>
                      <a:rPr xmlns:a="http://schemas.openxmlformats.org/drawingml/2006/main" sz="46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p</m:t>
                    </m:r>
                  </m:e>
                  <m:sup>
                    <m:r>
                      <a:rPr xmlns:a="http://schemas.openxmlformats.org/drawingml/2006/main" sz="46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t</m:t>
                    </m:r>
                    <m:r>
                      <a:rPr xmlns:a="http://schemas.openxmlformats.org/drawingml/2006/main" sz="46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h</m:t>
                    </m:r>
                  </m:sup>
                </m:sSup>
              </m:oMath>
            </a14:m>
            <a:r>
              <a:t> order specification</a:t>
            </a:r>
          </a:p>
          <a:p>
            <a:pPr lvl="1" marL="1036320" indent="-518160" defTabSz="2072588">
              <a:spcBef>
                <a:spcPts val="3800"/>
              </a:spcBef>
              <a:defRPr sz="4080"/>
            </a:pPr>
            <a:r>
              <a:t>Non-parametric specification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rp RDD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Sharp RDD</a:t>
            </a:r>
          </a:p>
        </p:txBody>
      </p:sp>
      <p:sp>
        <p:nvSpPr>
          <p:cNvPr id="279" name="Step 3: Functional Form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Step 3: Functional Form</a:t>
            </a:r>
          </a:p>
        </p:txBody>
      </p:sp>
      <p:sp>
        <p:nvSpPr>
          <p:cNvPr id="280" name="Figure 6.9 shows what happens when you  incorrectly specify the functional form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99872" indent="-499872" defTabSz="1999437">
              <a:spcBef>
                <a:spcPts val="3600"/>
              </a:spcBef>
              <a:defRPr sz="3936"/>
            </a:pPr>
            <a:r>
              <a:t>Figure 6.9 shows what</a:t>
            </a:r>
            <a:br/>
            <a:r>
              <a:t>happens when you </a:t>
            </a:r>
            <a:br/>
            <a:r>
              <a:t>incorrectly specify the</a:t>
            </a:r>
            <a:br/>
            <a:r>
              <a:t>functional form</a:t>
            </a:r>
          </a:p>
          <a:p>
            <a:pPr marL="499872" indent="-499872" defTabSz="1999437">
              <a:spcBef>
                <a:spcPts val="3600"/>
              </a:spcBef>
              <a:defRPr sz="3936"/>
            </a:pPr>
            <a:r>
              <a:t>Here we use a linear</a:t>
            </a:r>
            <a:br/>
            <a:r>
              <a:t>functional form when the </a:t>
            </a:r>
            <a:br/>
            <a:r>
              <a:t>data-generation process</a:t>
            </a:r>
            <a:br/>
            <a:r>
              <a:t>was non-linear</a:t>
            </a:r>
          </a:p>
          <a:p>
            <a:pPr marL="499872" indent="-499872" defTabSz="1999437">
              <a:spcBef>
                <a:spcPts val="3600"/>
              </a:spcBef>
              <a:defRPr sz="3936"/>
            </a:pPr>
            <a:r>
              <a:t>Using a linear functional</a:t>
            </a:r>
            <a:br/>
            <a:r>
              <a:t>form on a </a:t>
            </a:r>
            <a14:m>
              <m:oMath>
                <m:sSup>
                  <m:e>
                    <m:r>
                      <a:rPr xmlns:a="http://schemas.openxmlformats.org/drawingml/2006/main" sz="45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p</m:t>
                    </m:r>
                  </m:e>
                  <m:sup>
                    <m:r>
                      <a:rPr xmlns:a="http://schemas.openxmlformats.org/drawingml/2006/main" sz="45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t</m:t>
                    </m:r>
                    <m:r>
                      <a:rPr xmlns:a="http://schemas.openxmlformats.org/drawingml/2006/main" sz="45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h</m:t>
                    </m:r>
                  </m:sup>
                </m:sSup>
              </m:oMath>
            </a14:m>
            <a:r>
              <a:t> order </a:t>
            </a:r>
            <a:br/>
            <a:r>
              <a:t>polynomial will result in a</a:t>
            </a:r>
            <a:br/>
            <a:r>
              <a:t>spurious discontinuous</a:t>
            </a:r>
            <a:br/>
            <a:r>
              <a:t>jump at </a:t>
            </a:r>
            <a14:m>
              <m:oMath>
                <m:sSub>
                  <m:e>
                    <m:r>
                      <a:rPr xmlns:a="http://schemas.openxmlformats.org/drawingml/2006/main" sz="50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c</m:t>
                    </m:r>
                  </m:e>
                  <m:sub>
                    <m:r>
                      <a:rPr xmlns:a="http://schemas.openxmlformats.org/drawingml/2006/main" sz="50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0</m:t>
                    </m:r>
                  </m:sub>
                </m:sSub>
              </m:oMath>
            </a14:m>
            <a:endParaRPr sz="4800"/>
          </a:p>
        </p:txBody>
      </p:sp>
      <p:pic>
        <p:nvPicPr>
          <p:cNvPr id="28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922182" y="3321926"/>
            <a:ext cx="13230121" cy="101091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rp RDD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Sharp RDD</a:t>
            </a:r>
          </a:p>
        </p:txBody>
      </p:sp>
      <p:sp>
        <p:nvSpPr>
          <p:cNvPr id="284" name="Step 3: Functional Form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Step 3: Functional Form</a:t>
            </a:r>
          </a:p>
        </p:txBody>
      </p:sp>
      <p:sp>
        <p:nvSpPr>
          <p:cNvPr id="285" name="What happens when the data-generation process is non-linear?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87680" indent="-487680" defTabSz="1950671">
              <a:spcBef>
                <a:spcPts val="3600"/>
              </a:spcBef>
              <a:defRPr sz="3840"/>
            </a:pPr>
            <a:r>
              <a:t>What happens when the data-generation process is non-linear?</a:t>
            </a:r>
          </a:p>
          <a:p>
            <a:pPr lvl="1" marL="975360" indent="-487680" defTabSz="1950671">
              <a:spcBef>
                <a:spcPts val="3600"/>
              </a:spcBef>
              <a:defRPr sz="3840"/>
            </a:pPr>
            <a:r>
              <a:t>Use </a:t>
            </a:r>
            <a14:m>
              <m:oMath>
                <m:sSup>
                  <m:e>
                    <m:r>
                      <a:rPr xmlns:a="http://schemas.openxmlformats.org/drawingml/2006/main" sz="4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p</m:t>
                    </m:r>
                  </m:e>
                  <m:sup>
                    <m:r>
                      <a:rPr xmlns:a="http://schemas.openxmlformats.org/drawingml/2006/main" sz="4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t</m:t>
                    </m:r>
                    <m:r>
                      <a:rPr xmlns:a="http://schemas.openxmlformats.org/drawingml/2006/main" sz="4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h</m:t>
                    </m:r>
                  </m:sup>
                </m:sSup>
              </m:oMath>
            </a14:m>
            <a:r>
              <a:t> order polynomial</a:t>
            </a:r>
          </a:p>
          <a:p>
            <a:pPr lvl="1" marL="975360" indent="-487680" defTabSz="1950671">
              <a:spcBef>
                <a:spcPts val="3600"/>
              </a:spcBef>
              <a:defRPr sz="3840"/>
            </a:pPr>
            <a:r>
              <a:t>Use non-parametric kernel</a:t>
            </a:r>
          </a:p>
          <a:p>
            <a:pPr marL="487680" indent="-487680" defTabSz="1950671">
              <a:spcBef>
                <a:spcPts val="3600"/>
              </a:spcBef>
              <a:defRPr sz="3840"/>
            </a:pPr>
            <a:r>
              <a:t>If we have a non-linear specification (or relationship)</a:t>
            </a:r>
          </a:p>
          <a:p>
            <a:pPr lvl="1" marL="975360" indent="-487680" defTabSz="1950671">
              <a:spcBef>
                <a:spcPts val="3600"/>
              </a:spcBef>
              <a:defRPr sz="3840"/>
            </a:pPr>
            <a14:m>
              <m:oMathPara>
                <m:oMathParaPr>
                  <m:jc m:val="left"/>
                </m:oMathParaPr>
                <m:oMath>
                  <m:r>
                    <a:rPr xmlns:a="http://schemas.openxmlformats.org/drawingml/2006/main" sz="46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E</m:t>
                  </m:r>
                  <m:r>
                    <a:rPr xmlns:a="http://schemas.openxmlformats.org/drawingml/2006/main" sz="46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[</m:t>
                  </m:r>
                  <m:sSubSup>
                    <m:e>
                      <m:r>
                        <a:rPr xmlns:a="http://schemas.openxmlformats.org/drawingml/2006/main" sz="46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</m:e>
                    <m:sub>
                      <m:r>
                        <a:rPr xmlns:a="http://schemas.openxmlformats.org/drawingml/2006/main" sz="46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  <m:sup>
                      <m:r>
                        <a:rPr xmlns:a="http://schemas.openxmlformats.org/drawingml/2006/main" sz="46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sup>
                  </m:sSubSup>
                  <m:r>
                    <a:rPr xmlns:a="http://schemas.openxmlformats.org/drawingml/2006/main" sz="46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|</m:t>
                  </m:r>
                  <m:sSub>
                    <m:e>
                      <m:r>
                        <a:rPr xmlns:a="http://schemas.openxmlformats.org/drawingml/2006/main" sz="46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e>
                    <m:sub>
                      <m:r>
                        <a:rPr xmlns:a="http://schemas.openxmlformats.org/drawingml/2006/main" sz="46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  <m:r>
                    <a:rPr xmlns:a="http://schemas.openxmlformats.org/drawingml/2006/main" sz="46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]</m:t>
                  </m:r>
                  <m:r>
                    <a:rPr xmlns:a="http://schemas.openxmlformats.org/drawingml/2006/main" sz="46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46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f</m:t>
                  </m:r>
                  <m:r>
                    <a:rPr xmlns:a="http://schemas.openxmlformats.org/drawingml/2006/main" sz="46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sSub>
                    <m:e>
                      <m:r>
                        <a:rPr xmlns:a="http://schemas.openxmlformats.org/drawingml/2006/main" sz="46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e>
                    <m:sub>
                      <m:r>
                        <a:rPr xmlns:a="http://schemas.openxmlformats.org/drawingml/2006/main" sz="46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  <m:r>
                    <a:rPr xmlns:a="http://schemas.openxmlformats.org/drawingml/2006/main" sz="46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</m:oMath>
              </m:oMathPara>
            </a14:m>
          </a:p>
          <a:p>
            <a:pPr marL="487680" indent="-487680" defTabSz="1950671">
              <a:spcBef>
                <a:spcPts val="3600"/>
              </a:spcBef>
              <a:defRPr sz="3840"/>
            </a:pPr>
            <a:r>
              <a:t>If we have </a:t>
            </a:r>
            <a14:m>
              <m:oMath>
                <m:r>
                  <a:rPr xmlns:a="http://schemas.openxmlformats.org/drawingml/2006/main" sz="43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f</m:t>
                </m:r>
                <m:r>
                  <a:rPr xmlns:a="http://schemas.openxmlformats.org/drawingml/2006/main" sz="43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(</m:t>
                </m:r>
                <m:sSub>
                  <m:e>
                    <m:r>
                      <a:rPr xmlns:a="http://schemas.openxmlformats.org/drawingml/2006/main" sz="43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X</m:t>
                    </m:r>
                  </m:e>
                  <m:sub>
                    <m:r>
                      <a:rPr xmlns:a="http://schemas.openxmlformats.org/drawingml/2006/main" sz="43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i</m:t>
                    </m:r>
                  </m:sub>
                </m:sSub>
                <m:r>
                  <a:rPr xmlns:a="http://schemas.openxmlformats.org/drawingml/2006/main" sz="43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)</m:t>
                </m:r>
              </m:oMath>
            </a14:m>
            <a:r>
              <a:t> as a smooth, continuous function, we fit the model</a:t>
            </a:r>
          </a:p>
          <a:p>
            <a:pPr lvl="1" marL="975360" indent="-487680" defTabSz="1950671">
              <a:spcBef>
                <a:spcPts val="3600"/>
              </a:spcBef>
              <a:defRPr sz="3840"/>
            </a:pPr>
            <a14:m>
              <m:oMathPara>
                <m:oMathParaPr>
                  <m:jc m:val="left"/>
                </m:oMathParaPr>
                <m:oMath>
                  <m:sSub>
                    <m:e>
                      <m:r>
                        <a:rPr xmlns:a="http://schemas.openxmlformats.org/drawingml/2006/main" sz="46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</m:e>
                    <m:sub>
                      <m:r>
                        <a:rPr xmlns:a="http://schemas.openxmlformats.org/drawingml/2006/main" sz="46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  <m:r>
                    <a:rPr xmlns:a="http://schemas.openxmlformats.org/drawingml/2006/main" sz="46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46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f</m:t>
                  </m:r>
                  <m:r>
                    <a:rPr xmlns:a="http://schemas.openxmlformats.org/drawingml/2006/main" sz="46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sSub>
                    <m:e>
                      <m:r>
                        <a:rPr xmlns:a="http://schemas.openxmlformats.org/drawingml/2006/main" sz="46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e>
                    <m:sub>
                      <m:r>
                        <a:rPr xmlns:a="http://schemas.openxmlformats.org/drawingml/2006/main" sz="46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  <m:r>
                    <a:rPr xmlns:a="http://schemas.openxmlformats.org/drawingml/2006/main" sz="46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46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xmlns:a="http://schemas.openxmlformats.org/drawingml/2006/main" sz="46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δ</m:t>
                  </m:r>
                  <m:sSub>
                    <m:e>
                      <m:r>
                        <a:rPr xmlns:a="http://schemas.openxmlformats.org/drawingml/2006/main" sz="46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</m:e>
                    <m:sub>
                      <m:r>
                        <a:rPr xmlns:a="http://schemas.openxmlformats.org/drawingml/2006/main" sz="46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  <m:r>
                    <a:rPr xmlns:a="http://schemas.openxmlformats.org/drawingml/2006/main" sz="46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+</m:t>
                  </m:r>
                  <m:sSub>
                    <m:e>
                      <m:r>
                        <a:rPr xmlns:a="http://schemas.openxmlformats.org/drawingml/2006/main" sz="46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η</m:t>
                      </m:r>
                    </m:e>
                    <m:sub>
                      <m:r>
                        <a:rPr xmlns:a="http://schemas.openxmlformats.org/drawingml/2006/main" sz="46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</m:oMath>
              </m:oMathPara>
            </a14:m>
          </a:p>
          <a:p>
            <a:pPr lvl="1" marL="975360" indent="-487680" defTabSz="1950671">
              <a:spcBef>
                <a:spcPts val="3600"/>
              </a:spcBef>
              <a:defRPr sz="3840"/>
            </a:pPr>
            <a:r>
              <a:t>Use  </a:t>
            </a:r>
            <a14:m>
              <m:oMath>
                <m:sSup>
                  <m:e>
                    <m:r>
                      <a:rPr xmlns:a="http://schemas.openxmlformats.org/drawingml/2006/main" sz="4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p</m:t>
                    </m:r>
                  </m:e>
                  <m:sup>
                    <m:r>
                      <a:rPr xmlns:a="http://schemas.openxmlformats.org/drawingml/2006/main" sz="4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t</m:t>
                    </m:r>
                    <m:r>
                      <a:rPr xmlns:a="http://schemas.openxmlformats.org/drawingml/2006/main" sz="4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h</m:t>
                    </m:r>
                  </m:sup>
                </m:sSup>
              </m:oMath>
            </a14:m>
            <a:r>
              <a:t> order polynomial or non-parametric kernel</a:t>
            </a:r>
            <a:endParaRPr sz="4800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rp RDD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Sharp RDD</a:t>
            </a:r>
          </a:p>
        </p:txBody>
      </p:sp>
      <p:sp>
        <p:nvSpPr>
          <p:cNvPr id="288" name="Step 3: Functional Form -   order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Step 3: Functional Form - </a:t>
            </a:r>
            <a14:m>
              <m:oMath>
                <m:sSup>
                  <m:e>
                    <m:r>
                      <a:rPr xmlns:a="http://schemas.openxmlformats.org/drawingml/2006/main" sz="5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p</m:t>
                    </m:r>
                  </m:e>
                  <m:sup>
                    <m:r>
                      <a:rPr xmlns:a="http://schemas.openxmlformats.org/drawingml/2006/main" sz="5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t</m:t>
                    </m:r>
                    <m:r>
                      <a:rPr xmlns:a="http://schemas.openxmlformats.org/drawingml/2006/main" sz="5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h</m:t>
                    </m:r>
                  </m:sup>
                </m:sSup>
              </m:oMath>
            </a14:m>
            <a:r>
              <a:t> order</a:t>
            </a:r>
          </a:p>
        </p:txBody>
      </p:sp>
      <p:sp>
        <p:nvSpPr>
          <p:cNvPr id="289" name="Using a   order model for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Using a </a:t>
            </a:r>
            <a14:m>
              <m:oMath>
                <m:sSup>
                  <m:e>
                    <m:r>
                      <a:rPr xmlns:a="http://schemas.openxmlformats.org/drawingml/2006/main" sz="55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p</m:t>
                    </m:r>
                  </m:e>
                  <m:sup>
                    <m:r>
                      <a:rPr xmlns:a="http://schemas.openxmlformats.org/drawingml/2006/main" sz="55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t</m:t>
                    </m:r>
                    <m:r>
                      <a:rPr xmlns:a="http://schemas.openxmlformats.org/drawingml/2006/main" sz="55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h</m:t>
                    </m:r>
                  </m:sup>
                </m:sSup>
              </m:oMath>
            </a14:m>
            <a:r>
              <a:t> order model for </a:t>
            </a:r>
            <a14:m>
              <m:oMath>
                <m:r>
                  <a:rPr xmlns:a="http://schemas.openxmlformats.org/drawingml/2006/main" sz="54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f</m:t>
                </m:r>
                <m:r>
                  <a:rPr xmlns:a="http://schemas.openxmlformats.org/drawingml/2006/main" sz="54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(</m:t>
                </m:r>
                <m:sSub>
                  <m:e>
                    <m:r>
                      <a:rPr xmlns:a="http://schemas.openxmlformats.org/drawingml/2006/main" sz="54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X</m:t>
                    </m:r>
                  </m:e>
                  <m:sub>
                    <m:r>
                      <a:rPr xmlns:a="http://schemas.openxmlformats.org/drawingml/2006/main" sz="54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i</m:t>
                    </m:r>
                  </m:sub>
                </m:sSub>
                <m:r>
                  <a:rPr xmlns:a="http://schemas.openxmlformats.org/drawingml/2006/main" sz="54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)</m:t>
                </m:r>
              </m:oMath>
            </a14:m>
          </a:p>
          <a:p>
            <a:pPr lvl="1"/>
            <a14:m>
              <m:oMathPara>
                <m:oMathParaPr>
                  <m:jc m:val="left"/>
                </m:oMathParaPr>
                <m:oMath>
                  <m:sSub>
                    <m:e>
                      <m:r>
                        <a:rPr xmlns:a="http://schemas.openxmlformats.org/drawingml/2006/main" sz="5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</m:e>
                    <m:sub>
                      <m:r>
                        <a:rPr xmlns:a="http://schemas.openxmlformats.org/drawingml/2006/main" sz="5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  <m:r>
                    <a:rPr xmlns:a="http://schemas.openxmlformats.org/drawingml/2006/main" sz="5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5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α</m:t>
                  </m:r>
                  <m:r>
                    <a:rPr xmlns:a="http://schemas.openxmlformats.org/drawingml/2006/main" sz="5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+</m:t>
                  </m:r>
                  <m:sSub>
                    <m:e>
                      <m:r>
                        <a:rPr xmlns:a="http://schemas.openxmlformats.org/drawingml/2006/main" sz="5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β</m:t>
                      </m:r>
                    </m:e>
                    <m:sub>
                      <m:r>
                        <a:rPr xmlns:a="http://schemas.openxmlformats.org/drawingml/2006/main" sz="5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sub>
                  </m:sSub>
                  <m:sSub>
                    <m:e>
                      <m:r>
                        <a:rPr xmlns:a="http://schemas.openxmlformats.org/drawingml/2006/main" sz="5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e>
                    <m:sub>
                      <m:r>
                        <a:rPr xmlns:a="http://schemas.openxmlformats.org/drawingml/2006/main" sz="5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  <m:r>
                    <a:rPr xmlns:a="http://schemas.openxmlformats.org/drawingml/2006/main" sz="5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+</m:t>
                  </m:r>
                  <m:sSub>
                    <m:e>
                      <m:r>
                        <a:rPr xmlns:a="http://schemas.openxmlformats.org/drawingml/2006/main" sz="5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β</m:t>
                      </m:r>
                    </m:e>
                    <m:sub>
                      <m:r>
                        <a:rPr xmlns:a="http://schemas.openxmlformats.org/drawingml/2006/main" sz="5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b>
                  </m:sSub>
                  <m:sSubSup>
                    <m:e>
                      <m:r>
                        <a:rPr xmlns:a="http://schemas.openxmlformats.org/drawingml/2006/main" sz="5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e>
                    <m:sub>
                      <m:r>
                        <a:rPr xmlns:a="http://schemas.openxmlformats.org/drawingml/2006/main" sz="5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  <m:sup>
                      <m:r>
                        <a:rPr xmlns:a="http://schemas.openxmlformats.org/drawingml/2006/main" sz="5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</m:sup>
                  </m:sSubSup>
                  <m:r>
                    <a:rPr xmlns:a="http://schemas.openxmlformats.org/drawingml/2006/main" sz="5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xmlns:a="http://schemas.openxmlformats.org/drawingml/2006/main" sz="5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.</m:t>
                  </m:r>
                  <m:r>
                    <a:rPr xmlns:a="http://schemas.openxmlformats.org/drawingml/2006/main" sz="5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.</m:t>
                  </m:r>
                  <m:r>
                    <a:rPr xmlns:a="http://schemas.openxmlformats.org/drawingml/2006/main" sz="5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.</m:t>
                  </m:r>
                  <m:r>
                    <a:rPr xmlns:a="http://schemas.openxmlformats.org/drawingml/2006/main" sz="5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+</m:t>
                  </m:r>
                  <m:sSub>
                    <m:e>
                      <m:r>
                        <a:rPr xmlns:a="http://schemas.openxmlformats.org/drawingml/2006/main" sz="5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β</m:t>
                      </m:r>
                    </m:e>
                    <m:sub>
                      <m:r>
                        <a:rPr xmlns:a="http://schemas.openxmlformats.org/drawingml/2006/main" sz="5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</m:sub>
                  </m:sSub>
                  <m:sSubSup>
                    <m:e>
                      <m:r>
                        <a:rPr xmlns:a="http://schemas.openxmlformats.org/drawingml/2006/main" sz="5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e>
                    <m:sub>
                      <m:r>
                        <a:rPr xmlns:a="http://schemas.openxmlformats.org/drawingml/2006/main" sz="5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  <m:sup>
                      <m:r>
                        <a:rPr xmlns:a="http://schemas.openxmlformats.org/drawingml/2006/main" sz="5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</m:sup>
                  </m:sSubSup>
                  <m:r>
                    <a:rPr xmlns:a="http://schemas.openxmlformats.org/drawingml/2006/main" sz="5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xmlns:a="http://schemas.openxmlformats.org/drawingml/2006/main" sz="5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δ</m:t>
                  </m:r>
                  <m:sSub>
                    <m:e>
                      <m:r>
                        <a:rPr xmlns:a="http://schemas.openxmlformats.org/drawingml/2006/main" sz="5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</m:e>
                    <m:sub>
                      <m:r>
                        <a:rPr xmlns:a="http://schemas.openxmlformats.org/drawingml/2006/main" sz="5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  <m:r>
                    <a:rPr xmlns:a="http://schemas.openxmlformats.org/drawingml/2006/main" sz="5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+</m:t>
                  </m:r>
                  <m:sSub>
                    <m:e>
                      <m:r>
                        <a:rPr xmlns:a="http://schemas.openxmlformats.org/drawingml/2006/main" sz="5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η</m:t>
                      </m:r>
                    </m:e>
                    <m:sub>
                      <m:r>
                        <a:rPr xmlns:a="http://schemas.openxmlformats.org/drawingml/2006/main" sz="5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</m:oMath>
              </m:oMathPara>
            </a14:m>
          </a:p>
          <a:p>
            <a:pPr/>
            <a:r>
              <a:t>Key Note:</a:t>
            </a:r>
          </a:p>
          <a:p>
            <a:pPr lvl="1"/>
            <a:r>
              <a:t>Higher-order polynomials may result in overfitting which introduces bias</a:t>
            </a:r>
          </a:p>
          <a:p>
            <a:pPr lvl="1"/>
            <a:r>
              <a:t>German and Imbens (2019) suggest using linear or quadratic </a:t>
            </a:r>
            <a14:m>
              <m:oMath>
                <m:r>
                  <a:rPr xmlns:a="http://schemas.openxmlformats.org/drawingml/2006/main" sz="59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(</m:t>
                </m:r>
                <m:r>
                  <a:rPr xmlns:a="http://schemas.openxmlformats.org/drawingml/2006/main" sz="59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p</m:t>
                </m:r>
                <m:r>
                  <a:rPr xmlns:a="http://schemas.openxmlformats.org/drawingml/2006/main" sz="59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r>
                  <a:rPr xmlns:a="http://schemas.openxmlformats.org/drawingml/2006/main" sz="59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2</m:t>
                </m:r>
                <m:r>
                  <a:rPr xmlns:a="http://schemas.openxmlformats.org/drawingml/2006/main" sz="59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)</m:t>
                </m:r>
              </m:oMath>
            </a14:m>
            <a:r>
              <a:t> for local linear regressions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The Takeawa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Takeaway</a:t>
            </a:r>
          </a:p>
        </p:txBody>
      </p:sp>
      <p:sp>
        <p:nvSpPr>
          <p:cNvPr id="162" name="Pro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99872" indent="-499872" defTabSz="1999437">
              <a:spcBef>
                <a:spcPts val="3600"/>
              </a:spcBef>
              <a:defRPr sz="3936"/>
            </a:pPr>
            <a:r>
              <a:t>Pros</a:t>
            </a:r>
          </a:p>
          <a:p>
            <a:pPr lvl="1" marL="999744" indent="-499872" defTabSz="1999437">
              <a:spcBef>
                <a:spcPts val="3600"/>
              </a:spcBef>
              <a:defRPr sz="3936"/>
            </a:pPr>
            <a:r>
              <a:t>The most credible quasi-experimental design strategy</a:t>
            </a:r>
          </a:p>
          <a:p>
            <a:pPr lvl="1" marL="999744" indent="-499872" defTabSz="1999437">
              <a:spcBef>
                <a:spcPts val="3600"/>
              </a:spcBef>
              <a:defRPr sz="3936"/>
            </a:pPr>
            <a:r>
              <a:t>Most assumptions are directly or indirectly testable</a:t>
            </a:r>
          </a:p>
          <a:p>
            <a:pPr lvl="1" marL="999744" indent="-499872" defTabSz="1999437">
              <a:spcBef>
                <a:spcPts val="3600"/>
              </a:spcBef>
              <a:defRPr sz="3936"/>
            </a:pPr>
            <a:r>
              <a:t>Graphical approach to an identification strategy</a:t>
            </a:r>
          </a:p>
          <a:p>
            <a:pPr marL="499872" indent="-499872" defTabSz="1999437">
              <a:spcBef>
                <a:spcPts val="3600"/>
              </a:spcBef>
              <a:defRPr sz="3936"/>
            </a:pPr>
            <a:r>
              <a:t>Cons</a:t>
            </a:r>
          </a:p>
          <a:p>
            <a:pPr lvl="1" marL="999744" indent="-499872" defTabSz="1999437">
              <a:spcBef>
                <a:spcPts val="3600"/>
              </a:spcBef>
              <a:defRPr sz="3936"/>
            </a:pPr>
            <a:r>
              <a:t>You need deep institutional knowledge about the treatment, cutoff/threshold, running variable, and outcomes</a:t>
            </a:r>
          </a:p>
          <a:p>
            <a:pPr lvl="1" marL="999744" indent="-499872" defTabSz="1999437">
              <a:spcBef>
                <a:spcPts val="3600"/>
              </a:spcBef>
              <a:defRPr sz="3936"/>
            </a:pPr>
            <a:r>
              <a:t>LATE cannot be extrapolated to the general population, only those around the cutoff</a:t>
            </a:r>
          </a:p>
          <a:p>
            <a:pPr lvl="1" marL="999744" indent="-499872" defTabSz="1999437">
              <a:spcBef>
                <a:spcPts val="3600"/>
              </a:spcBef>
              <a:defRPr sz="3936"/>
            </a:pPr>
            <a:r>
              <a:t>You need lots of data around the cutoff/threshold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rp RDD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Sharp RDD</a:t>
            </a:r>
          </a:p>
        </p:txBody>
      </p:sp>
      <p:sp>
        <p:nvSpPr>
          <p:cNvPr id="292" name="Step 3: Functional Form -   order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Step 3: Functional Form - </a:t>
            </a:r>
            <a14:m>
              <m:oMath>
                <m:sSup>
                  <m:e>
                    <m:r>
                      <a:rPr xmlns:a="http://schemas.openxmlformats.org/drawingml/2006/main" sz="5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p</m:t>
                    </m:r>
                  </m:e>
                  <m:sup>
                    <m:r>
                      <a:rPr xmlns:a="http://schemas.openxmlformats.org/drawingml/2006/main" sz="5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t</m:t>
                    </m:r>
                    <m:r>
                      <a:rPr xmlns:a="http://schemas.openxmlformats.org/drawingml/2006/main" sz="5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h</m:t>
                    </m:r>
                  </m:sup>
                </m:sSup>
              </m:oMath>
            </a14:m>
            <a:r>
              <a:t> order</a:t>
            </a:r>
          </a:p>
        </p:txBody>
      </p:sp>
      <p:sp>
        <p:nvSpPr>
          <p:cNvPr id="293" name="Huntington-Klein (2021) provides a nice example of  overspecification with higher polynomial order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Huntington-Klein (2021) provides</a:t>
            </a:r>
            <a:br/>
            <a:r>
              <a:t>a nice example of </a:t>
            </a:r>
            <a:br/>
            <a:r>
              <a:t>overspecification with higher</a:t>
            </a:r>
            <a:br/>
            <a:r>
              <a:t>polynomial orders</a:t>
            </a:r>
          </a:p>
          <a:p>
            <a:pPr/>
            <a:r>
              <a:t>Try to stick with linear or </a:t>
            </a:r>
            <a:br/>
            <a:r>
              <a:t>quadratic</a:t>
            </a:r>
          </a:p>
        </p:txBody>
      </p:sp>
      <p:pic>
        <p:nvPicPr>
          <p:cNvPr id="294" name="Picture 8" descr="Picture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61891" y="4640986"/>
            <a:ext cx="13076637" cy="839446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Sharp RDD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Sharp RDD</a:t>
            </a:r>
          </a:p>
        </p:txBody>
      </p:sp>
      <p:sp>
        <p:nvSpPr>
          <p:cNvPr id="297" name="Step 3: Functional Form -   order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Step 3: Functional Form - </a:t>
            </a:r>
            <a14:m>
              <m:oMath>
                <m:sSup>
                  <m:e>
                    <m:r>
                      <a:rPr xmlns:a="http://schemas.openxmlformats.org/drawingml/2006/main" sz="5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p</m:t>
                    </m:r>
                  </m:e>
                  <m:sup>
                    <m:r>
                      <a:rPr xmlns:a="http://schemas.openxmlformats.org/drawingml/2006/main" sz="5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t</m:t>
                    </m:r>
                    <m:r>
                      <a:rPr xmlns:a="http://schemas.openxmlformats.org/drawingml/2006/main" sz="5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h</m:t>
                    </m:r>
                  </m:sup>
                </m:sSup>
              </m:oMath>
            </a14:m>
            <a:r>
              <a:t> order</a:t>
            </a:r>
          </a:p>
        </p:txBody>
      </p:sp>
      <p:sp>
        <p:nvSpPr>
          <p:cNvPr id="298" name="Allow for   to differ on both sides of the cutoff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Allow for </a:t>
            </a:r>
            <a14:m>
              <m:oMath>
                <m:r>
                  <a:rPr xmlns:a="http://schemas.openxmlformats.org/drawingml/2006/main" sz="54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f</m:t>
                </m:r>
                <m:r>
                  <a:rPr xmlns:a="http://schemas.openxmlformats.org/drawingml/2006/main" sz="54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(</m:t>
                </m:r>
                <m:sSub>
                  <m:e>
                    <m:r>
                      <a:rPr xmlns:a="http://schemas.openxmlformats.org/drawingml/2006/main" sz="54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X</m:t>
                    </m:r>
                  </m:e>
                  <m:sub>
                    <m:r>
                      <a:rPr xmlns:a="http://schemas.openxmlformats.org/drawingml/2006/main" sz="54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i</m:t>
                    </m:r>
                  </m:sub>
                </m:sSub>
                <m:r>
                  <a:rPr xmlns:a="http://schemas.openxmlformats.org/drawingml/2006/main" sz="54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)</m:t>
                </m:r>
              </m:oMath>
            </a14:m>
            <a:r>
              <a:t> to differ on both sides of the cutoff</a:t>
            </a:r>
          </a:p>
          <a:p>
            <a:pPr lvl="1"/>
            <a14:m>
              <m:oMathPara>
                <m:oMathParaPr>
                  <m:jc m:val="left"/>
                </m:oMathParaPr>
                <m:oMath>
                  <m:r>
                    <a:rPr xmlns:a="http://schemas.openxmlformats.org/drawingml/2006/main" sz="57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E</m:t>
                  </m:r>
                  <m:r>
                    <a:rPr xmlns:a="http://schemas.openxmlformats.org/drawingml/2006/main" sz="57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[</m:t>
                  </m:r>
                  <m:sSubSup>
                    <m:e>
                      <m:r>
                        <a:rPr xmlns:a="http://schemas.openxmlformats.org/drawingml/2006/main" sz="57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</m:e>
                    <m:sub>
                      <m:r>
                        <a:rPr xmlns:a="http://schemas.openxmlformats.org/drawingml/2006/main" sz="57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  <m:sup>
                      <m:r>
                        <a:rPr xmlns:a="http://schemas.openxmlformats.org/drawingml/2006/main" sz="57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sup>
                  </m:sSubSup>
                  <m:r>
                    <a:rPr xmlns:a="http://schemas.openxmlformats.org/drawingml/2006/main" sz="57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|</m:t>
                  </m:r>
                  <m:sSub>
                    <m:e>
                      <m:r>
                        <a:rPr xmlns:a="http://schemas.openxmlformats.org/drawingml/2006/main" sz="57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e>
                    <m:sub>
                      <m:r>
                        <a:rPr xmlns:a="http://schemas.openxmlformats.org/drawingml/2006/main" sz="57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  <m:r>
                    <a:rPr xmlns:a="http://schemas.openxmlformats.org/drawingml/2006/main" sz="57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]</m:t>
                  </m:r>
                  <m:r>
                    <a:rPr xmlns:a="http://schemas.openxmlformats.org/drawingml/2006/main" sz="57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57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α</m:t>
                  </m:r>
                  <m:r>
                    <a:rPr xmlns:a="http://schemas.openxmlformats.org/drawingml/2006/main" sz="57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+</m:t>
                  </m:r>
                  <m:sSub>
                    <m:e>
                      <m:r>
                        <a:rPr xmlns:a="http://schemas.openxmlformats.org/drawingml/2006/main" sz="57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β</m:t>
                      </m:r>
                    </m:e>
                    <m:sub>
                      <m:r>
                        <a:rPr xmlns:a="http://schemas.openxmlformats.org/drawingml/2006/main" sz="57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01</m:t>
                      </m:r>
                    </m:sub>
                  </m:sSub>
                  <m:sSub>
                    <m:e>
                      <m:limUpp>
                        <m:e>
                          <m:r>
                            <a:rPr xmlns:a="http://schemas.openxmlformats.org/drawingml/2006/main" sz="57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lim>
                          <m:r>
                            <a:rPr xmlns:a="http://schemas.openxmlformats.org/drawingml/2006/main" sz="57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˜</m:t>
                          </m:r>
                        </m:lim>
                      </m:limUpp>
                    </m:e>
                    <m:sub>
                      <m:r>
                        <a:rPr xmlns:a="http://schemas.openxmlformats.org/drawingml/2006/main" sz="57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  <m:r>
                    <a:rPr xmlns:a="http://schemas.openxmlformats.org/drawingml/2006/main" sz="57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xmlns:a="http://schemas.openxmlformats.org/drawingml/2006/main" sz="57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.</m:t>
                  </m:r>
                  <m:r>
                    <a:rPr xmlns:a="http://schemas.openxmlformats.org/drawingml/2006/main" sz="57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.</m:t>
                  </m:r>
                  <m:r>
                    <a:rPr xmlns:a="http://schemas.openxmlformats.org/drawingml/2006/main" sz="57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.</m:t>
                  </m:r>
                  <m:r>
                    <a:rPr xmlns:a="http://schemas.openxmlformats.org/drawingml/2006/main" sz="57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+</m:t>
                  </m:r>
                  <m:sSub>
                    <m:e>
                      <m:r>
                        <a:rPr xmlns:a="http://schemas.openxmlformats.org/drawingml/2006/main" sz="57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β</m:t>
                      </m:r>
                    </m:e>
                    <m:sub>
                      <m:r>
                        <a:rPr xmlns:a="http://schemas.openxmlformats.org/drawingml/2006/main" sz="57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xmlns:a="http://schemas.openxmlformats.org/drawingml/2006/main" sz="57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</m:sub>
                  </m:sSub>
                  <m:sSubSup>
                    <m:e>
                      <m:limUpp>
                        <m:e>
                          <m:r>
                            <a:rPr xmlns:a="http://schemas.openxmlformats.org/drawingml/2006/main" sz="57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lim>
                          <m:r>
                            <a:rPr xmlns:a="http://schemas.openxmlformats.org/drawingml/2006/main" sz="57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˜</m:t>
                          </m:r>
                        </m:lim>
                      </m:limUpp>
                    </m:e>
                    <m:sub>
                      <m:r>
                        <a:rPr xmlns:a="http://schemas.openxmlformats.org/drawingml/2006/main" sz="57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  <m:sup>
                      <m:r>
                        <a:rPr xmlns:a="http://schemas.openxmlformats.org/drawingml/2006/main" sz="57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</m:sup>
                  </m:sSubSup>
                </m:oMath>
              </m:oMathPara>
            </a14:m>
          </a:p>
          <a:p>
            <a:pPr lvl="1"/>
            <a14:m>
              <m:oMathPara>
                <m:oMathParaPr>
                  <m:jc m:val="left"/>
                </m:oMathParaPr>
                <m:oMath>
                  <m:r>
                    <a:rPr xmlns:a="http://schemas.openxmlformats.org/drawingml/2006/main" sz="5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E</m:t>
                  </m:r>
                  <m:r>
                    <a:rPr xmlns:a="http://schemas.openxmlformats.org/drawingml/2006/main" sz="5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[</m:t>
                  </m:r>
                  <m:sSubSup>
                    <m:e>
                      <m:r>
                        <a:rPr xmlns:a="http://schemas.openxmlformats.org/drawingml/2006/main" sz="5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</m:e>
                    <m:sub>
                      <m:r>
                        <a:rPr xmlns:a="http://schemas.openxmlformats.org/drawingml/2006/main" sz="5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  <m:sup>
                      <m:r>
                        <a:rPr xmlns:a="http://schemas.openxmlformats.org/drawingml/2006/main" sz="5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sup>
                  </m:sSubSup>
                  <m:r>
                    <a:rPr xmlns:a="http://schemas.openxmlformats.org/drawingml/2006/main" sz="5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|</m:t>
                  </m:r>
                  <m:sSub>
                    <m:e>
                      <m:r>
                        <a:rPr xmlns:a="http://schemas.openxmlformats.org/drawingml/2006/main" sz="5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e>
                    <m:sub>
                      <m:r>
                        <a:rPr xmlns:a="http://schemas.openxmlformats.org/drawingml/2006/main" sz="5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  <m:r>
                    <a:rPr xmlns:a="http://schemas.openxmlformats.org/drawingml/2006/main" sz="5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]</m:t>
                  </m:r>
                  <m:r>
                    <a:rPr xmlns:a="http://schemas.openxmlformats.org/drawingml/2006/main" sz="5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5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α</m:t>
                  </m:r>
                  <m:r>
                    <a:rPr xmlns:a="http://schemas.openxmlformats.org/drawingml/2006/main" sz="5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xmlns:a="http://schemas.openxmlformats.org/drawingml/2006/main" sz="5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δ</m:t>
                  </m:r>
                  <m:r>
                    <a:rPr xmlns:a="http://schemas.openxmlformats.org/drawingml/2006/main" sz="5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+</m:t>
                  </m:r>
                  <m:sSub>
                    <m:e>
                      <m:r>
                        <a:rPr xmlns:a="http://schemas.openxmlformats.org/drawingml/2006/main" sz="5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β</m:t>
                      </m:r>
                    </m:e>
                    <m:sub>
                      <m:r>
                        <a:rPr xmlns:a="http://schemas.openxmlformats.org/drawingml/2006/main" sz="5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11</m:t>
                      </m:r>
                    </m:sub>
                  </m:sSub>
                  <m:sSub>
                    <m:e>
                      <m:limUpp>
                        <m:e>
                          <m:r>
                            <a:rPr xmlns:a="http://schemas.openxmlformats.org/drawingml/2006/main" sz="5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lim>
                          <m:r>
                            <a:rPr xmlns:a="http://schemas.openxmlformats.org/drawingml/2006/main" sz="5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˜</m:t>
                          </m:r>
                        </m:lim>
                      </m:limUpp>
                    </m:e>
                    <m:sub>
                      <m:r>
                        <a:rPr xmlns:a="http://schemas.openxmlformats.org/drawingml/2006/main" sz="5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  <m:r>
                    <a:rPr xmlns:a="http://schemas.openxmlformats.org/drawingml/2006/main" sz="5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xmlns:a="http://schemas.openxmlformats.org/drawingml/2006/main" sz="5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.</m:t>
                  </m:r>
                  <m:r>
                    <a:rPr xmlns:a="http://schemas.openxmlformats.org/drawingml/2006/main" sz="5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.</m:t>
                  </m:r>
                  <m:r>
                    <a:rPr xmlns:a="http://schemas.openxmlformats.org/drawingml/2006/main" sz="5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.</m:t>
                  </m:r>
                  <m:r>
                    <a:rPr xmlns:a="http://schemas.openxmlformats.org/drawingml/2006/main" sz="5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+</m:t>
                  </m:r>
                  <m:sSub>
                    <m:e>
                      <m:r>
                        <a:rPr xmlns:a="http://schemas.openxmlformats.org/drawingml/2006/main" sz="5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β</m:t>
                      </m:r>
                    </m:e>
                    <m:sub>
                      <m:r>
                        <a:rPr xmlns:a="http://schemas.openxmlformats.org/drawingml/2006/main" sz="5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xmlns:a="http://schemas.openxmlformats.org/drawingml/2006/main" sz="5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</m:sub>
                  </m:sSub>
                  <m:sSubSup>
                    <m:e>
                      <m:limUpp>
                        <m:e>
                          <m:r>
                            <a:rPr xmlns:a="http://schemas.openxmlformats.org/drawingml/2006/main" sz="5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lim>
                          <m:r>
                            <a:rPr xmlns:a="http://schemas.openxmlformats.org/drawingml/2006/main" sz="5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˜</m:t>
                          </m:r>
                        </m:lim>
                      </m:limUpp>
                    </m:e>
                    <m:sub>
                      <m:r>
                        <a:rPr xmlns:a="http://schemas.openxmlformats.org/drawingml/2006/main" sz="5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  <m:sup>
                      <m:r>
                        <a:rPr xmlns:a="http://schemas.openxmlformats.org/drawingml/2006/main" sz="5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</m:sup>
                  </m:sSubSup>
                </m:oMath>
              </m:oMathPara>
            </a14:m>
          </a:p>
          <a:p>
            <a:pPr lvl="1"/>
            <a:r>
              <a:t>Where </a:t>
            </a:r>
            <a14:m>
              <m:oMath>
                <m:sSub>
                  <m:e>
                    <m:limUpp>
                      <m:e>
                        <m:r>
                          <a:rPr xmlns:a="http://schemas.openxmlformats.org/drawingml/2006/main" sz="5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lim>
                        <m:r>
                          <a:rPr xmlns:a="http://schemas.openxmlformats.org/drawingml/2006/main" sz="5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˜</m:t>
                        </m:r>
                      </m:lim>
                    </m:limUpp>
                  </m:e>
                  <m:sub>
                    <m:r>
                      <a:rPr xmlns:a="http://schemas.openxmlformats.org/drawingml/2006/main" sz="5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i</m:t>
                    </m:r>
                  </m:sub>
                </m:sSub>
                <m:r>
                  <a:rPr xmlns:a="http://schemas.openxmlformats.org/drawingml/2006/main" sz="58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r>
                  <a:rPr xmlns:a="http://schemas.openxmlformats.org/drawingml/2006/main" sz="58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(</m:t>
                </m:r>
                <m:sSub>
                  <m:e>
                    <m:r>
                      <a:rPr xmlns:a="http://schemas.openxmlformats.org/drawingml/2006/main" sz="5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X</m:t>
                    </m:r>
                  </m:e>
                  <m:sub>
                    <m:r>
                      <a:rPr xmlns:a="http://schemas.openxmlformats.org/drawingml/2006/main" sz="5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i</m:t>
                    </m:r>
                  </m:sub>
                </m:sSub>
                <m:r>
                  <a:rPr xmlns:a="http://schemas.openxmlformats.org/drawingml/2006/main" sz="58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-</m:t>
                </m:r>
                <m:sSub>
                  <m:e>
                    <m:r>
                      <a:rPr xmlns:a="http://schemas.openxmlformats.org/drawingml/2006/main" sz="5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c</m:t>
                    </m:r>
                  </m:e>
                  <m:sub>
                    <m:r>
                      <a:rPr xmlns:a="http://schemas.openxmlformats.org/drawingml/2006/main" sz="5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o</m:t>
                    </m:r>
                  </m:sub>
                </m:sSub>
                <m:r>
                  <a:rPr xmlns:a="http://schemas.openxmlformats.org/drawingml/2006/main" sz="58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)</m:t>
                </m:r>
              </m:oMath>
            </a14:m>
          </a:p>
          <a:p>
            <a:pPr/>
            <a:r>
              <a:t>Using potential outcomes switching equation</a:t>
            </a:r>
          </a:p>
          <a:p>
            <a:pPr lvl="1"/>
            <a14:m>
              <m:oMathPara>
                <m:oMathParaPr>
                  <m:jc m:val="left"/>
                </m:oMathParaPr>
                <m:oMath>
                  <m:r>
                    <a:rPr xmlns:a="http://schemas.openxmlformats.org/drawingml/2006/main" sz="57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E</m:t>
                  </m:r>
                  <m:r>
                    <a:rPr xmlns:a="http://schemas.openxmlformats.org/drawingml/2006/main" sz="57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[</m:t>
                  </m:r>
                  <m:r>
                    <a:rPr xmlns:a="http://schemas.openxmlformats.org/drawingml/2006/main" sz="57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Y</m:t>
                  </m:r>
                  <m:r>
                    <a:rPr xmlns:a="http://schemas.openxmlformats.org/drawingml/2006/main" sz="57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|</m:t>
                  </m:r>
                  <m:r>
                    <a:rPr xmlns:a="http://schemas.openxmlformats.org/drawingml/2006/main" sz="57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X</m:t>
                  </m:r>
                  <m:r>
                    <a:rPr xmlns:a="http://schemas.openxmlformats.org/drawingml/2006/main" sz="57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]</m:t>
                  </m:r>
                  <m:r>
                    <a:rPr xmlns:a="http://schemas.openxmlformats.org/drawingml/2006/main" sz="57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57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E</m:t>
                  </m:r>
                  <m:r>
                    <a:rPr xmlns:a="http://schemas.openxmlformats.org/drawingml/2006/main" sz="57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[</m:t>
                  </m:r>
                  <m:sSup>
                    <m:e>
                      <m:r>
                        <a:rPr xmlns:a="http://schemas.openxmlformats.org/drawingml/2006/main" sz="57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</m:e>
                    <m:sup>
                      <m:r>
                        <a:rPr xmlns:a="http://schemas.openxmlformats.org/drawingml/2006/main" sz="57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sup>
                  </m:sSup>
                  <m:r>
                    <a:rPr xmlns:a="http://schemas.openxmlformats.org/drawingml/2006/main" sz="57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|</m:t>
                  </m:r>
                  <m:r>
                    <a:rPr xmlns:a="http://schemas.openxmlformats.org/drawingml/2006/main" sz="57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X</m:t>
                  </m:r>
                  <m:r>
                    <a:rPr xmlns:a="http://schemas.openxmlformats.org/drawingml/2006/main" sz="57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]</m:t>
                  </m:r>
                  <m:r>
                    <a:rPr xmlns:a="http://schemas.openxmlformats.org/drawingml/2006/main" sz="57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xmlns:a="http://schemas.openxmlformats.org/drawingml/2006/main" sz="57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57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E</m:t>
                  </m:r>
                  <m:r>
                    <a:rPr xmlns:a="http://schemas.openxmlformats.org/drawingml/2006/main" sz="57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[</m:t>
                  </m:r>
                  <m:sSup>
                    <m:e>
                      <m:r>
                        <a:rPr xmlns:a="http://schemas.openxmlformats.org/drawingml/2006/main" sz="57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</m:e>
                    <m:sup>
                      <m:r>
                        <a:rPr xmlns:a="http://schemas.openxmlformats.org/drawingml/2006/main" sz="57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sup>
                  </m:sSup>
                  <m:r>
                    <a:rPr xmlns:a="http://schemas.openxmlformats.org/drawingml/2006/main" sz="57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|</m:t>
                  </m:r>
                  <m:r>
                    <a:rPr xmlns:a="http://schemas.openxmlformats.org/drawingml/2006/main" sz="57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X</m:t>
                  </m:r>
                  <m:r>
                    <a:rPr xmlns:a="http://schemas.openxmlformats.org/drawingml/2006/main" sz="57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]</m:t>
                  </m:r>
                  <m:r>
                    <a:rPr xmlns:a="http://schemas.openxmlformats.org/drawingml/2006/main" sz="57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-</m:t>
                  </m:r>
                  <m:r>
                    <a:rPr xmlns:a="http://schemas.openxmlformats.org/drawingml/2006/main" sz="57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E</m:t>
                  </m:r>
                  <m:r>
                    <a:rPr xmlns:a="http://schemas.openxmlformats.org/drawingml/2006/main" sz="57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[</m:t>
                  </m:r>
                  <m:sSup>
                    <m:e>
                      <m:r>
                        <a:rPr xmlns:a="http://schemas.openxmlformats.org/drawingml/2006/main" sz="57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</m:e>
                    <m:sup>
                      <m:r>
                        <a:rPr xmlns:a="http://schemas.openxmlformats.org/drawingml/2006/main" sz="57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sup>
                  </m:sSup>
                  <m:r>
                    <a:rPr xmlns:a="http://schemas.openxmlformats.org/drawingml/2006/main" sz="57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|</m:t>
                  </m:r>
                  <m:r>
                    <a:rPr xmlns:a="http://schemas.openxmlformats.org/drawingml/2006/main" sz="57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X</m:t>
                  </m:r>
                  <m:r>
                    <a:rPr xmlns:a="http://schemas.openxmlformats.org/drawingml/2006/main" sz="57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]</m:t>
                  </m:r>
                  <m:r>
                    <a:rPr xmlns:a="http://schemas.openxmlformats.org/drawingml/2006/main" sz="57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57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D</m:t>
                  </m:r>
                </m:oMath>
              </m:oMathPara>
            </a14:m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Sharp RDD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Sharp RDD</a:t>
            </a:r>
          </a:p>
        </p:txBody>
      </p:sp>
      <p:sp>
        <p:nvSpPr>
          <p:cNvPr id="301" name="Step 3: Functional Form -   order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Step 3: Functional Form - </a:t>
            </a:r>
            <a14:m>
              <m:oMath>
                <m:sSup>
                  <m:e>
                    <m:r>
                      <a:rPr xmlns:a="http://schemas.openxmlformats.org/drawingml/2006/main" sz="5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p</m:t>
                    </m:r>
                  </m:e>
                  <m:sup>
                    <m:r>
                      <a:rPr xmlns:a="http://schemas.openxmlformats.org/drawingml/2006/main" sz="5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t</m:t>
                    </m:r>
                    <m:r>
                      <a:rPr xmlns:a="http://schemas.openxmlformats.org/drawingml/2006/main" sz="5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h</m:t>
                    </m:r>
                  </m:sup>
                </m:sSup>
              </m:oMath>
            </a14:m>
            <a:r>
              <a:t> order</a:t>
            </a:r>
          </a:p>
        </p:txBody>
      </p:sp>
      <p:sp>
        <p:nvSpPr>
          <p:cNvPr id="302" name="Derive the regression model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Derive the regression model</a:t>
            </a:r>
          </a:p>
          <a:p>
            <a:pPr lvl="1"/>
            <a14:m>
              <m:oMathPara>
                <m:oMathParaPr>
                  <m:jc m:val="left"/>
                </m:oMathParaPr>
                <m:oMath>
                  <m:sSub>
                    <m:e>
                      <m:r>
                        <a:rPr xmlns:a="http://schemas.openxmlformats.org/drawingml/2006/main" sz="5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</m:e>
                    <m:sub>
                      <m:r>
                        <a:rPr xmlns:a="http://schemas.openxmlformats.org/drawingml/2006/main" sz="5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  <m:r>
                    <a:rPr xmlns:a="http://schemas.openxmlformats.org/drawingml/2006/main" sz="5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5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α</m:t>
                  </m:r>
                  <m:r>
                    <a:rPr xmlns:a="http://schemas.openxmlformats.org/drawingml/2006/main" sz="5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+</m:t>
                  </m:r>
                  <m:sSub>
                    <m:e>
                      <m:r>
                        <a:rPr xmlns:a="http://schemas.openxmlformats.org/drawingml/2006/main" sz="5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β</m:t>
                      </m:r>
                    </m:e>
                    <m:sub>
                      <m:r>
                        <a:rPr xmlns:a="http://schemas.openxmlformats.org/drawingml/2006/main" sz="5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01</m:t>
                      </m:r>
                    </m:sub>
                  </m:sSub>
                  <m:sSub>
                    <m:e>
                      <m:limUpp>
                        <m:e>
                          <m:r>
                            <a:rPr xmlns:a="http://schemas.openxmlformats.org/drawingml/2006/main" sz="5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lim>
                          <m:r>
                            <a:rPr xmlns:a="http://schemas.openxmlformats.org/drawingml/2006/main" sz="5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˜</m:t>
                          </m:r>
                        </m:lim>
                      </m:limUpp>
                    </m:e>
                    <m:sub>
                      <m:r>
                        <a:rPr xmlns:a="http://schemas.openxmlformats.org/drawingml/2006/main" sz="5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  <m:r>
                    <a:rPr xmlns:a="http://schemas.openxmlformats.org/drawingml/2006/main" sz="5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xmlns:a="http://schemas.openxmlformats.org/drawingml/2006/main" sz="5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.</m:t>
                  </m:r>
                  <m:r>
                    <a:rPr xmlns:a="http://schemas.openxmlformats.org/drawingml/2006/main" sz="5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.</m:t>
                  </m:r>
                  <m:r>
                    <a:rPr xmlns:a="http://schemas.openxmlformats.org/drawingml/2006/main" sz="5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.</m:t>
                  </m:r>
                  <m:r>
                    <a:rPr xmlns:a="http://schemas.openxmlformats.org/drawingml/2006/main" sz="5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+</m:t>
                  </m:r>
                  <m:sSub>
                    <m:e>
                      <m:r>
                        <a:rPr xmlns:a="http://schemas.openxmlformats.org/drawingml/2006/main" sz="5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β</m:t>
                      </m:r>
                    </m:e>
                    <m:sub>
                      <m:r>
                        <a:rPr xmlns:a="http://schemas.openxmlformats.org/drawingml/2006/main" sz="5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xmlns:a="http://schemas.openxmlformats.org/drawingml/2006/main" sz="5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</m:sub>
                  </m:sSub>
                  <m:sSubSup>
                    <m:e>
                      <m:limUpp>
                        <m:e>
                          <m:r>
                            <a:rPr xmlns:a="http://schemas.openxmlformats.org/drawingml/2006/main" sz="5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lim>
                          <m:r>
                            <a:rPr xmlns:a="http://schemas.openxmlformats.org/drawingml/2006/main" sz="5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˜</m:t>
                          </m:r>
                        </m:lim>
                      </m:limUpp>
                    </m:e>
                    <m:sub>
                      <m:r>
                        <a:rPr xmlns:a="http://schemas.openxmlformats.org/drawingml/2006/main" sz="5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  <m:sup>
                      <m:r>
                        <a:rPr xmlns:a="http://schemas.openxmlformats.org/drawingml/2006/main" sz="5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</m:sup>
                  </m:sSubSup>
                  <m:r>
                    <a:rPr xmlns:a="http://schemas.openxmlformats.org/drawingml/2006/main" sz="5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xmlns:a="http://schemas.openxmlformats.org/drawingml/2006/main" sz="5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δ</m:t>
                  </m:r>
                  <m:sSub>
                    <m:e>
                      <m:r>
                        <a:rPr xmlns:a="http://schemas.openxmlformats.org/drawingml/2006/main" sz="5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</m:e>
                    <m:sub>
                      <m:r>
                        <a:rPr xmlns:a="http://schemas.openxmlformats.org/drawingml/2006/main" sz="5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  <m:r>
                    <a:rPr xmlns:a="http://schemas.openxmlformats.org/drawingml/2006/main" sz="5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+</m:t>
                  </m:r>
                  <m:sSub>
                    <m:e>
                      <m:r>
                        <a:rPr xmlns:a="http://schemas.openxmlformats.org/drawingml/2006/main" sz="5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β</m:t>
                      </m:r>
                    </m:e>
                    <m:sub>
                      <m:r>
                        <a:rPr xmlns:a="http://schemas.openxmlformats.org/drawingml/2006/main" sz="5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11</m:t>
                      </m:r>
                    </m:sub>
                  </m:sSub>
                  <m:sSub>
                    <m:e>
                      <m:r>
                        <a:rPr xmlns:a="http://schemas.openxmlformats.org/drawingml/2006/main" sz="5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</m:e>
                    <m:sub>
                      <m:r>
                        <a:rPr xmlns:a="http://schemas.openxmlformats.org/drawingml/2006/main" sz="5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  <m:sSub>
                    <m:e>
                      <m:limUpp>
                        <m:e>
                          <m:r>
                            <a:rPr xmlns:a="http://schemas.openxmlformats.org/drawingml/2006/main" sz="5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lim>
                          <m:r>
                            <a:rPr xmlns:a="http://schemas.openxmlformats.org/drawingml/2006/main" sz="5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˜</m:t>
                          </m:r>
                        </m:lim>
                      </m:limUpp>
                    </m:e>
                    <m:sub>
                      <m:r>
                        <a:rPr xmlns:a="http://schemas.openxmlformats.org/drawingml/2006/main" sz="5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  <m:r>
                    <a:rPr xmlns:a="http://schemas.openxmlformats.org/drawingml/2006/main" sz="5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xmlns:a="http://schemas.openxmlformats.org/drawingml/2006/main" sz="5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.</m:t>
                  </m:r>
                  <m:r>
                    <a:rPr xmlns:a="http://schemas.openxmlformats.org/drawingml/2006/main" sz="5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.</m:t>
                  </m:r>
                  <m:r>
                    <a:rPr xmlns:a="http://schemas.openxmlformats.org/drawingml/2006/main" sz="5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.</m:t>
                  </m:r>
                  <m:r>
                    <a:rPr xmlns:a="http://schemas.openxmlformats.org/drawingml/2006/main" sz="5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+</m:t>
                  </m:r>
                  <m:sSub>
                    <m:e>
                      <m:r>
                        <a:rPr xmlns:a="http://schemas.openxmlformats.org/drawingml/2006/main" sz="5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β</m:t>
                      </m:r>
                    </m:e>
                    <m:sub>
                      <m:r>
                        <a:rPr xmlns:a="http://schemas.openxmlformats.org/drawingml/2006/main" sz="5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xmlns:a="http://schemas.openxmlformats.org/drawingml/2006/main" sz="5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</m:sub>
                  </m:sSub>
                  <m:sSub>
                    <m:e>
                      <m:r>
                        <a:rPr xmlns:a="http://schemas.openxmlformats.org/drawingml/2006/main" sz="5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</m:e>
                    <m:sub>
                      <m:r>
                        <a:rPr xmlns:a="http://schemas.openxmlformats.org/drawingml/2006/main" sz="5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  <m:sSubSup>
                    <m:e>
                      <m:limUpp>
                        <m:e>
                          <m:r>
                            <a:rPr xmlns:a="http://schemas.openxmlformats.org/drawingml/2006/main" sz="5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lim>
                          <m:r>
                            <a:rPr xmlns:a="http://schemas.openxmlformats.org/drawingml/2006/main" sz="5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˜</m:t>
                          </m:r>
                        </m:lim>
                      </m:limUpp>
                    </m:e>
                    <m:sub>
                      <m:r>
                        <a:rPr xmlns:a="http://schemas.openxmlformats.org/drawingml/2006/main" sz="5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  <m:sup>
                      <m:r>
                        <a:rPr xmlns:a="http://schemas.openxmlformats.org/drawingml/2006/main" sz="5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</m:sup>
                  </m:sSubSup>
                  <m:r>
                    <a:rPr xmlns:a="http://schemas.openxmlformats.org/drawingml/2006/main" sz="5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+</m:t>
                  </m:r>
                  <m:sSub>
                    <m:e>
                      <m:r>
                        <a:rPr xmlns:a="http://schemas.openxmlformats.org/drawingml/2006/main" sz="5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ε</m:t>
                      </m:r>
                    </m:e>
                    <m:sub>
                      <m:r>
                        <a:rPr xmlns:a="http://schemas.openxmlformats.org/drawingml/2006/main" sz="5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</m:oMath>
              </m:oMathPara>
            </a14:m>
          </a:p>
          <a:p>
            <a:pPr lvl="1"/>
            <a:r>
              <a:t>We interact the continuous variable, </a:t>
            </a:r>
            <a14:m>
              <m:oMath>
                <m:limUpp>
                  <m:e>
                    <m:r>
                      <a:rPr xmlns:a="http://schemas.openxmlformats.org/drawingml/2006/main" sz="51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X</m:t>
                    </m:r>
                  </m:e>
                  <m:lim>
                    <m:r>
                      <a:rPr xmlns:a="http://schemas.openxmlformats.org/drawingml/2006/main" sz="51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˜</m:t>
                    </m:r>
                  </m:lim>
                </m:limUpp>
              </m:oMath>
            </a14:m>
            <a:r>
              <a:t> with our treatment variable </a:t>
            </a:r>
            <a14:m>
              <m:oMath>
                <m:r>
                  <a:rPr xmlns:a="http://schemas.openxmlformats.org/drawingml/2006/main" sz="59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D</m:t>
                </m:r>
              </m:oMath>
            </a14:m>
          </a:p>
          <a:p>
            <a:pPr lvl="1"/>
            <a:r>
              <a:t>Allows for a discontinuous jump and </a:t>
            </a:r>
            <a14:m>
              <m:oMath>
                <m:sSup>
                  <m:e>
                    <m:r>
                      <a:rPr xmlns:a="http://schemas.openxmlformats.org/drawingml/2006/main" sz="55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p</m:t>
                    </m:r>
                  </m:e>
                  <m:sup>
                    <m:r>
                      <a:rPr xmlns:a="http://schemas.openxmlformats.org/drawingml/2006/main" sz="55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t</m:t>
                    </m:r>
                    <m:r>
                      <a:rPr xmlns:a="http://schemas.openxmlformats.org/drawingml/2006/main" sz="55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h</m:t>
                    </m:r>
                  </m:sup>
                </m:sSup>
              </m:oMath>
            </a14:m>
            <a:r>
              <a:t> order polynomial</a:t>
            </a:r>
          </a:p>
          <a:p>
            <a:pPr lvl="1"/>
            <a:r>
              <a:t>Our treatment effect of interest is </a:t>
            </a:r>
            <a14:m>
              <m:oMath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δ</m:t>
                </m:r>
              </m:oMath>
            </a14:m>
            <a:r>
              <a:t> at </a:t>
            </a:r>
            <a14:m>
              <m:oMath>
                <m:sSub>
                  <m:e>
                    <m:r>
                      <a:rPr xmlns:a="http://schemas.openxmlformats.org/drawingml/2006/main" sz="61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c</m:t>
                    </m:r>
                  </m:e>
                  <m:sub>
                    <m:r>
                      <a:rPr xmlns:a="http://schemas.openxmlformats.org/drawingml/2006/main" sz="61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0</m:t>
                    </m:r>
                  </m:sub>
                </m:sSub>
              </m:oMath>
            </a14:m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rp RDD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Sharp RDD</a:t>
            </a:r>
          </a:p>
        </p:txBody>
      </p:sp>
      <p:sp>
        <p:nvSpPr>
          <p:cNvPr id="305" name="Step 3: Functional Form - Non-parametric Kernel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Step 3: Functional Form - Non-parametric Kernel</a:t>
            </a:r>
          </a:p>
        </p:txBody>
      </p:sp>
      <p:sp>
        <p:nvSpPr>
          <p:cNvPr id="306" name="The other non-linear option is a non-parametric kernel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91312" indent="-591312" defTabSz="2365188">
              <a:spcBef>
                <a:spcPts val="4300"/>
              </a:spcBef>
              <a:defRPr sz="4656"/>
            </a:pPr>
            <a:r>
              <a:t>The other non-linear option is a non-parametric kernel</a:t>
            </a:r>
          </a:p>
          <a:p>
            <a:pPr lvl="1" marL="1182624" indent="-591312" defTabSz="2365188">
              <a:spcBef>
                <a:spcPts val="4300"/>
              </a:spcBef>
              <a:defRPr sz="4656"/>
            </a:pPr>
            <a:r>
              <a:t>German and Imbens (2019) suggest avoiding  </a:t>
            </a:r>
            <a14:m>
              <m:oMath>
                <m:sSup>
                  <m:e>
                    <m:r>
                      <a:rPr xmlns:a="http://schemas.openxmlformats.org/drawingml/2006/main" sz="5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p</m:t>
                    </m:r>
                  </m:e>
                  <m:sup>
                    <m:r>
                      <a:rPr xmlns:a="http://schemas.openxmlformats.org/drawingml/2006/main" sz="5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t</m:t>
                    </m:r>
                    <m:r>
                      <a:rPr xmlns:a="http://schemas.openxmlformats.org/drawingml/2006/main" sz="5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h</m:t>
                    </m:r>
                  </m:sup>
                </m:sSup>
              </m:oMath>
            </a14:m>
            <a:r>
              <a:t> order polynomials beyond quadratic when estimating local regressions</a:t>
            </a:r>
          </a:p>
          <a:p>
            <a:pPr lvl="1" marL="1182624" indent="-591312" defTabSz="2365188">
              <a:spcBef>
                <a:spcPts val="4300"/>
              </a:spcBef>
              <a:defRPr sz="4656"/>
            </a:pPr>
            <a:r>
              <a:t>Kernel regressions are an alternative to </a:t>
            </a:r>
            <a14:m>
              <m:oMath>
                <m:sSup>
                  <m:e>
                    <m:r>
                      <a:rPr xmlns:a="http://schemas.openxmlformats.org/drawingml/2006/main" sz="5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p</m:t>
                    </m:r>
                  </m:e>
                  <m:sup>
                    <m:r>
                      <a:rPr xmlns:a="http://schemas.openxmlformats.org/drawingml/2006/main" sz="5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t</m:t>
                    </m:r>
                    <m:r>
                      <a:rPr xmlns:a="http://schemas.openxmlformats.org/drawingml/2006/main" sz="5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h</m:t>
                    </m:r>
                  </m:sup>
                </m:sSup>
              </m:oMath>
            </a14:m>
            <a:r>
              <a:t> order polynomials, but there are draw backs</a:t>
            </a:r>
          </a:p>
          <a:p>
            <a:pPr marL="591312" indent="-591312" defTabSz="2365188">
              <a:spcBef>
                <a:spcPts val="4300"/>
              </a:spcBef>
              <a:defRPr sz="4656"/>
            </a:pPr>
            <a:r>
              <a:t>Kernel Regression</a:t>
            </a:r>
          </a:p>
          <a:p>
            <a:pPr lvl="1" marL="1182624" indent="-591312" defTabSz="2365188">
              <a:spcBef>
                <a:spcPts val="4300"/>
              </a:spcBef>
              <a:defRPr sz="4656"/>
            </a:pPr>
            <a:r>
              <a:t>A kernel is a function describing how values are weighted</a:t>
            </a:r>
          </a:p>
          <a:p>
            <a:pPr lvl="1" marL="1182624" indent="-591312" defTabSz="2365188">
              <a:spcBef>
                <a:spcPts val="4300"/>
              </a:spcBef>
              <a:defRPr sz="4656"/>
            </a:pPr>
            <a:r>
              <a:t>A kernel regression is a weighted regression within a specified window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rp RDD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Sharp RDD</a:t>
            </a:r>
          </a:p>
        </p:txBody>
      </p:sp>
      <p:sp>
        <p:nvSpPr>
          <p:cNvPr id="309" name="Step 3: Functional Form - Non-parametric Kernel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Step 3: Functional Form - Non-parametric Kernel</a:t>
            </a:r>
          </a:p>
        </p:txBody>
      </p:sp>
      <p:sp>
        <p:nvSpPr>
          <p:cNvPr id="310" name="A rectangle kernel gives the same weight within the bandwidth (window) along the running variabl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 rectangle kernel gives</a:t>
            </a:r>
            <a:br/>
            <a:r>
              <a:t>the same weight within</a:t>
            </a:r>
            <a:br/>
            <a:r>
              <a:t>the bandwidth (window)</a:t>
            </a:r>
            <a:br/>
            <a:r>
              <a:t>along the running variable</a:t>
            </a:r>
            <a:br/>
            <a14:m>
              <m:oMath>
                <m:r>
                  <a:rPr xmlns:a="http://schemas.openxmlformats.org/drawingml/2006/main" sz="51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X</m:t>
                </m:r>
              </m:oMath>
            </a14:m>
          </a:p>
          <a:p>
            <a:pPr/>
            <a:r>
              <a:t>You can see that the true</a:t>
            </a:r>
            <a:br/>
            <a:r>
              <a:t>discontinuous jump is</a:t>
            </a:r>
            <a:br/>
            <a14:m>
              <m:oMath>
                <m:r>
                  <a:rPr xmlns:a="http://schemas.openxmlformats.org/drawingml/2006/main" sz="56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A</m:t>
                </m:r>
                <m:r>
                  <a:rPr xmlns:a="http://schemas.openxmlformats.org/drawingml/2006/main" sz="56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B</m:t>
                </m:r>
              </m:oMath>
            </a14:m>
            <a:r>
              <a:t>, but the rectangle kernel</a:t>
            </a:r>
            <a:br/>
            <a:r>
              <a:t>estimates </a:t>
            </a:r>
            <a14:m>
              <m:oMath>
                <m:sSup>
                  <m:e>
                    <m:r>
                      <a:rPr xmlns:a="http://schemas.openxmlformats.org/drawingml/2006/main" sz="54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A</m:t>
                    </m:r>
                  </m:e>
                  <m:sup>
                    <m:r>
                      <a:rPr xmlns:a="http://schemas.openxmlformats.org/drawingml/2006/main" sz="54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′</m:t>
                    </m:r>
                  </m:sup>
                </m:sSup>
                <m:sSup>
                  <m:e>
                    <m:r>
                      <a:rPr xmlns:a="http://schemas.openxmlformats.org/drawingml/2006/main" sz="54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B</m:t>
                    </m:r>
                  </m:e>
                  <m:sup>
                    <m:r>
                      <a:rPr xmlns:a="http://schemas.openxmlformats.org/drawingml/2006/main" sz="54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′</m:t>
                    </m:r>
                  </m:sup>
                </m:sSup>
              </m:oMath>
            </a14:m>
            <a:r>
              <a:t>, which is </a:t>
            </a:r>
            <a:br/>
            <a:r>
              <a:t>upwards biased</a:t>
            </a:r>
          </a:p>
        </p:txBody>
      </p:sp>
      <p:pic>
        <p:nvPicPr>
          <p:cNvPr id="311" name="Picture 28" descr="Picture 2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590524" y="4226357"/>
            <a:ext cx="13512789" cy="894590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Sharp RDD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Sharp RDD</a:t>
            </a:r>
          </a:p>
        </p:txBody>
      </p:sp>
      <p:sp>
        <p:nvSpPr>
          <p:cNvPr id="314" name="Step 3: Functional Form - Non-parametric Kernel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Step 3: Functional Form - Non-parametric Kernel</a:t>
            </a:r>
          </a:p>
        </p:txBody>
      </p:sp>
      <p:sp>
        <p:nvSpPr>
          <p:cNvPr id="315" name="A triangular kernel gives more weight within the bandwidth (window) as the running variable    gets closer to the cutoff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 triangular kernel gives</a:t>
            </a:r>
            <a:br/>
            <a:r>
              <a:t>more weight within the</a:t>
            </a:r>
            <a:br/>
            <a:r>
              <a:t>bandwidth (window) as</a:t>
            </a:r>
            <a:br/>
            <a:r>
              <a:t>the running variable </a:t>
            </a:r>
            <a14:m>
              <m:oMath>
                <m:r>
                  <a:rPr xmlns:a="http://schemas.openxmlformats.org/drawingml/2006/main" sz="51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X</m:t>
                </m:r>
              </m:oMath>
            </a14:m>
            <a:r>
              <a:t> </a:t>
            </a:r>
            <a:br/>
            <a:r>
              <a:t>gets closer to the cutoff</a:t>
            </a:r>
          </a:p>
          <a:p>
            <a:pPr/>
            <a:r>
              <a:t>One way to deal with the</a:t>
            </a:r>
            <a:br/>
            <a:r>
              <a:t>boundary issue is to run</a:t>
            </a:r>
            <a:br/>
            <a:r>
              <a:t>a local linear nonparametric</a:t>
            </a:r>
            <a:br/>
            <a:r>
              <a:t>regression (Hahn, Todd,</a:t>
            </a:r>
            <a:br/>
            <a:r>
              <a:t>and Klaauw, 2001)</a:t>
            </a:r>
          </a:p>
        </p:txBody>
      </p:sp>
      <p:pic>
        <p:nvPicPr>
          <p:cNvPr id="316" name="Picture 29" descr="Picture 2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479944" y="4186386"/>
            <a:ext cx="14231181" cy="687424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Sharp RDD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Sharp RDD</a:t>
            </a:r>
          </a:p>
        </p:txBody>
      </p:sp>
      <p:sp>
        <p:nvSpPr>
          <p:cNvPr id="319" name="Step 3: Functional Form - Non-parametric Kernel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Step 3: Functional Form - Non-parametric Kernel</a:t>
            </a:r>
          </a:p>
        </p:txBody>
      </p:sp>
      <p:sp>
        <p:nvSpPr>
          <p:cNvPr id="320" name="A typical kernel regression i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91312" indent="-591312" defTabSz="2365188">
              <a:spcBef>
                <a:spcPts val="4300"/>
              </a:spcBef>
              <a:defRPr sz="4656"/>
            </a:pPr>
            <a:r>
              <a:t>A typical kernel regression is</a:t>
            </a:r>
            <a:br/>
            <a14:m>
              <m:oMath>
                <m:r>
                  <a:rPr xmlns:a="http://schemas.openxmlformats.org/drawingml/2006/main" sz="56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(</m:t>
                </m:r>
                <m:limUpp>
                  <m:e>
                    <m:r>
                      <a:rPr xmlns:a="http://schemas.openxmlformats.org/drawingml/2006/main" sz="5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a</m:t>
                    </m:r>
                  </m:e>
                  <m:lim>
                    <m:r>
                      <a:rPr xmlns:a="http://schemas.openxmlformats.org/drawingml/2006/main" sz="5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̂</m:t>
                    </m:r>
                  </m:lim>
                </m:limUpp>
                <m:r>
                  <a:rPr xmlns:a="http://schemas.openxmlformats.org/drawingml/2006/main" sz="56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,</m:t>
                </m:r>
                <m:limUpp>
                  <m:e>
                    <m:r>
                      <a:rPr xmlns:a="http://schemas.openxmlformats.org/drawingml/2006/main" sz="5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b</m:t>
                    </m:r>
                  </m:e>
                  <m:lim>
                    <m:r>
                      <a:rPr xmlns:a="http://schemas.openxmlformats.org/drawingml/2006/main" sz="5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̂</m:t>
                    </m:r>
                  </m:lim>
                </m:limUpp>
                <m:r>
                  <a:rPr xmlns:a="http://schemas.openxmlformats.org/drawingml/2006/main" sz="56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)</m:t>
                </m:r>
                <m:r>
                  <a:rPr xmlns:a="http://schemas.openxmlformats.org/drawingml/2006/main" sz="56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r>
                  <a:rPr xmlns:a="http://schemas.openxmlformats.org/drawingml/2006/main" sz="56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a</m:t>
                </m:r>
                <m:r>
                  <a:rPr xmlns:a="http://schemas.openxmlformats.org/drawingml/2006/main" sz="56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r</m:t>
                </m:r>
                <m:r>
                  <a:rPr xmlns:a="http://schemas.openxmlformats.org/drawingml/2006/main" sz="56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g</m:t>
                </m:r>
                <m:r>
                  <a:rPr xmlns:a="http://schemas.openxmlformats.org/drawingml/2006/main" sz="56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m</m:t>
                </m:r>
                <m:r>
                  <a:rPr xmlns:a="http://schemas.openxmlformats.org/drawingml/2006/main" sz="56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i</m:t>
                </m:r>
                <m:sSub>
                  <m:e>
                    <m:r>
                      <a:rPr xmlns:a="http://schemas.openxmlformats.org/drawingml/2006/main" sz="5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n</m:t>
                    </m:r>
                  </m:e>
                  <m:sub>
                    <m:r>
                      <a:rPr xmlns:a="http://schemas.openxmlformats.org/drawingml/2006/main" sz="5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a</m:t>
                    </m:r>
                    <m:r>
                      <a:rPr xmlns:a="http://schemas.openxmlformats.org/drawingml/2006/main" sz="5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xmlns:a="http://schemas.openxmlformats.org/drawingml/2006/main" sz="5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b</m:t>
                    </m:r>
                  </m:sub>
                </m:sSub>
                <m:r>
                  <a:rPr xmlns:a="http://schemas.openxmlformats.org/drawingml/2006/main" sz="56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∑</m:t>
                </m:r>
                <m:r>
                  <a:rPr xmlns:a="http://schemas.openxmlformats.org/drawingml/2006/main" sz="56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(</m:t>
                </m:r>
                <m:sSub>
                  <m:e>
                    <m:r>
                      <a:rPr xmlns:a="http://schemas.openxmlformats.org/drawingml/2006/main" sz="5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y</m:t>
                    </m:r>
                  </m:e>
                  <m:sub>
                    <m:r>
                      <a:rPr xmlns:a="http://schemas.openxmlformats.org/drawingml/2006/main" sz="5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i</m:t>
                    </m:r>
                  </m:sub>
                </m:sSub>
                <m:r>
                  <a:rPr xmlns:a="http://schemas.openxmlformats.org/drawingml/2006/main" sz="56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-</m:t>
                </m:r>
                <m:r>
                  <a:rPr xmlns:a="http://schemas.openxmlformats.org/drawingml/2006/main" sz="56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a</m:t>
                </m:r>
                <m:r>
                  <a:rPr xmlns:a="http://schemas.openxmlformats.org/drawingml/2006/main" sz="56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-</m:t>
                </m:r>
                <m:r>
                  <a:rPr xmlns:a="http://schemas.openxmlformats.org/drawingml/2006/main" sz="56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b</m:t>
                </m:r>
                <m:r>
                  <a:rPr xmlns:a="http://schemas.openxmlformats.org/drawingml/2006/main" sz="56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(</m:t>
                </m:r>
                <m:sSub>
                  <m:e>
                    <m:r>
                      <a:rPr xmlns:a="http://schemas.openxmlformats.org/drawingml/2006/main" sz="5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x</m:t>
                    </m:r>
                  </m:e>
                  <m:sub>
                    <m:r>
                      <a:rPr xmlns:a="http://schemas.openxmlformats.org/drawingml/2006/main" sz="5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i</m:t>
                    </m:r>
                  </m:sub>
                </m:sSub>
                <m:r>
                  <a:rPr xmlns:a="http://schemas.openxmlformats.org/drawingml/2006/main" sz="56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-</m:t>
                </m:r>
                <m:sSub>
                  <m:e>
                    <m:r>
                      <a:rPr xmlns:a="http://schemas.openxmlformats.org/drawingml/2006/main" sz="5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c</m:t>
                    </m:r>
                  </m:e>
                  <m:sub>
                    <m:r>
                      <a:rPr xmlns:a="http://schemas.openxmlformats.org/drawingml/2006/main" sz="5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0</m:t>
                    </m:r>
                  </m:sub>
                </m:sSub>
                <m:r>
                  <a:rPr xmlns:a="http://schemas.openxmlformats.org/drawingml/2006/main" sz="56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)</m:t>
                </m:r>
                <m:sSup>
                  <m:e>
                    <m:r>
                      <a:rPr xmlns:a="http://schemas.openxmlformats.org/drawingml/2006/main" sz="5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e>
                  <m:sup>
                    <m:r>
                      <a:rPr xmlns:a="http://schemas.openxmlformats.org/drawingml/2006/main" sz="5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2</m:t>
                    </m:r>
                  </m:sup>
                </m:sSup>
                <m:r>
                  <a:rPr xmlns:a="http://schemas.openxmlformats.org/drawingml/2006/main" sz="56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K</m:t>
                </m:r>
                <m:r>
                  <a:rPr xmlns:a="http://schemas.openxmlformats.org/drawingml/2006/main" sz="56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(</m:t>
                </m:r>
                <m:f>
                  <m:fPr>
                    <m:ctrlPr>
                      <a:rPr xmlns:a="http://schemas.openxmlformats.org/drawingml/2006/main" sz="5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</m:ctrlPr>
                    <m:type m:val="bar"/>
                  </m:fPr>
                  <m:num>
                    <m:sSub>
                      <m:e>
                        <m:r>
                          <a:rPr xmlns:a="http://schemas.openxmlformats.org/drawingml/2006/main" sz="5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xmlns:a="http://schemas.openxmlformats.org/drawingml/2006/main" sz="5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r>
                      <a:rPr xmlns:a="http://schemas.openxmlformats.org/drawingml/2006/main" sz="5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-</m:t>
                    </m:r>
                    <m:sSub>
                      <m:e>
                        <m:r>
                          <a:rPr xmlns:a="http://schemas.openxmlformats.org/drawingml/2006/main" sz="5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c</m:t>
                        </m:r>
                      </m:e>
                      <m:sub>
                        <m:r>
                          <a:rPr xmlns:a="http://schemas.openxmlformats.org/drawingml/2006/main" sz="5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num>
                  <m:den>
                    <m:r>
                      <a:rPr xmlns:a="http://schemas.openxmlformats.org/drawingml/2006/main" sz="5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h</m:t>
                    </m:r>
                  </m:den>
                </m:f>
                <m:r>
                  <a:rPr xmlns:a="http://schemas.openxmlformats.org/drawingml/2006/main" sz="56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)</m:t>
                </m:r>
                <m:r>
                  <a:rPr xmlns:a="http://schemas.openxmlformats.org/drawingml/2006/main" sz="56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1</m:t>
                </m:r>
                <m:r>
                  <a:rPr xmlns:a="http://schemas.openxmlformats.org/drawingml/2006/main" sz="56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(</m:t>
                </m:r>
                <m:sSub>
                  <m:e>
                    <m:r>
                      <a:rPr xmlns:a="http://schemas.openxmlformats.org/drawingml/2006/main" sz="5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x</m:t>
                    </m:r>
                  </m:e>
                  <m:sub>
                    <m:r>
                      <a:rPr xmlns:a="http://schemas.openxmlformats.org/drawingml/2006/main" sz="5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i</m:t>
                    </m:r>
                  </m:sub>
                </m:sSub>
                <m:r>
                  <a:rPr xmlns:a="http://schemas.openxmlformats.org/drawingml/2006/main" sz="56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&gt;</m:t>
                </m:r>
                <m:sSub>
                  <m:e>
                    <m:r>
                      <a:rPr xmlns:a="http://schemas.openxmlformats.org/drawingml/2006/main" sz="5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c</m:t>
                    </m:r>
                  </m:e>
                  <m:sub>
                    <m:r>
                      <a:rPr xmlns:a="http://schemas.openxmlformats.org/drawingml/2006/main" sz="5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0</m:t>
                    </m:r>
                  </m:sub>
                </m:sSub>
                <m:r>
                  <a:rPr xmlns:a="http://schemas.openxmlformats.org/drawingml/2006/main" sz="56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)</m:t>
                </m:r>
              </m:oMath>
            </a14:m>
          </a:p>
          <a:p>
            <a:pPr lvl="1" marL="1182624" indent="-591312" defTabSz="2365188">
              <a:spcBef>
                <a:spcPts val="4300"/>
              </a:spcBef>
              <a:defRPr sz="4656"/>
            </a:pPr>
            <a:r>
              <a:t>Where </a:t>
            </a:r>
            <a14:m>
              <m:oMath>
                <m:r>
                  <a:rPr xmlns:a="http://schemas.openxmlformats.org/drawingml/2006/main" sz="56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a</m:t>
                </m:r>
                <m:r>
                  <a:rPr xmlns:a="http://schemas.openxmlformats.org/drawingml/2006/main" sz="56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r</m:t>
                </m:r>
                <m:r>
                  <a:rPr xmlns:a="http://schemas.openxmlformats.org/drawingml/2006/main" sz="56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g</m:t>
                </m:r>
                <m:r>
                  <a:rPr xmlns:a="http://schemas.openxmlformats.org/drawingml/2006/main" sz="56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m</m:t>
                </m:r>
                <m:r>
                  <a:rPr xmlns:a="http://schemas.openxmlformats.org/drawingml/2006/main" sz="56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i</m:t>
                </m:r>
                <m:sSub>
                  <m:e>
                    <m:r>
                      <a:rPr xmlns:a="http://schemas.openxmlformats.org/drawingml/2006/main" sz="5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n</m:t>
                    </m:r>
                  </m:e>
                  <m:sub>
                    <m:r>
                      <a:rPr xmlns:a="http://schemas.openxmlformats.org/drawingml/2006/main" sz="5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a</m:t>
                    </m:r>
                    <m:r>
                      <a:rPr xmlns:a="http://schemas.openxmlformats.org/drawingml/2006/main" sz="5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xmlns:a="http://schemas.openxmlformats.org/drawingml/2006/main" sz="5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b</m:t>
                    </m:r>
                  </m:sub>
                </m:sSub>
                <m:r>
                  <a:rPr xmlns:a="http://schemas.openxmlformats.org/drawingml/2006/main" sz="56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∑</m:t>
                </m:r>
                <m:r>
                  <a:rPr xmlns:a="http://schemas.openxmlformats.org/drawingml/2006/main" sz="56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(</m:t>
                </m:r>
                <m:sSub>
                  <m:e>
                    <m:r>
                      <a:rPr xmlns:a="http://schemas.openxmlformats.org/drawingml/2006/main" sz="5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y</m:t>
                    </m:r>
                  </m:e>
                  <m:sub>
                    <m:r>
                      <a:rPr xmlns:a="http://schemas.openxmlformats.org/drawingml/2006/main" sz="5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i</m:t>
                    </m:r>
                  </m:sub>
                </m:sSub>
                <m:r>
                  <a:rPr xmlns:a="http://schemas.openxmlformats.org/drawingml/2006/main" sz="56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-</m:t>
                </m:r>
                <m:r>
                  <a:rPr xmlns:a="http://schemas.openxmlformats.org/drawingml/2006/main" sz="56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a</m:t>
                </m:r>
                <m:r>
                  <a:rPr xmlns:a="http://schemas.openxmlformats.org/drawingml/2006/main" sz="56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-</m:t>
                </m:r>
                <m:r>
                  <a:rPr xmlns:a="http://schemas.openxmlformats.org/drawingml/2006/main" sz="56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b</m:t>
                </m:r>
                <m:r>
                  <a:rPr xmlns:a="http://schemas.openxmlformats.org/drawingml/2006/main" sz="56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(</m:t>
                </m:r>
                <m:sSub>
                  <m:e>
                    <m:r>
                      <a:rPr xmlns:a="http://schemas.openxmlformats.org/drawingml/2006/main" sz="5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x</m:t>
                    </m:r>
                  </m:e>
                  <m:sub>
                    <m:r>
                      <a:rPr xmlns:a="http://schemas.openxmlformats.org/drawingml/2006/main" sz="5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i</m:t>
                    </m:r>
                  </m:sub>
                </m:sSub>
                <m:r>
                  <a:rPr xmlns:a="http://schemas.openxmlformats.org/drawingml/2006/main" sz="56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-</m:t>
                </m:r>
                <m:sSub>
                  <m:e>
                    <m:r>
                      <a:rPr xmlns:a="http://schemas.openxmlformats.org/drawingml/2006/main" sz="5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c</m:t>
                    </m:r>
                  </m:e>
                  <m:sub>
                    <m:r>
                      <a:rPr xmlns:a="http://schemas.openxmlformats.org/drawingml/2006/main" sz="5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0</m:t>
                    </m:r>
                  </m:sub>
                </m:sSub>
                <m:r>
                  <a:rPr xmlns:a="http://schemas.openxmlformats.org/drawingml/2006/main" sz="56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)</m:t>
                </m:r>
                <m:sSup>
                  <m:e>
                    <m:r>
                      <a:rPr xmlns:a="http://schemas.openxmlformats.org/drawingml/2006/main" sz="5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e>
                  <m:sup>
                    <m:r>
                      <a:rPr xmlns:a="http://schemas.openxmlformats.org/drawingml/2006/main" sz="5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2</m:t>
                    </m:r>
                  </m:sup>
                </m:sSup>
              </m:oMath>
            </a14:m>
            <a:r>
              <a:t> is just minimizing the sum of squares</a:t>
            </a:r>
          </a:p>
          <a:p>
            <a:pPr lvl="1" marL="1182624" indent="-591312" defTabSz="2365188">
              <a:spcBef>
                <a:spcPts val="4300"/>
              </a:spcBef>
              <a:defRPr sz="4656"/>
            </a:pPr>
            <a:r>
              <a:t>Where </a:t>
            </a:r>
            <a14:m>
              <m:oMath>
                <m:r>
                  <a:rPr xmlns:a="http://schemas.openxmlformats.org/drawingml/2006/main" sz="56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K</m:t>
                </m:r>
                <m:r>
                  <a:rPr xmlns:a="http://schemas.openxmlformats.org/drawingml/2006/main" sz="56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(</m:t>
                </m:r>
                <m:f>
                  <m:fPr>
                    <m:ctrlPr>
                      <a:rPr xmlns:a="http://schemas.openxmlformats.org/drawingml/2006/main" sz="56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</m:ctrlPr>
                    <m:type m:val="bar"/>
                  </m:fPr>
                  <m:num>
                    <m:sSub>
                      <m:e>
                        <m:r>
                          <a:rPr xmlns:a="http://schemas.openxmlformats.org/drawingml/2006/main" sz="56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xmlns:a="http://schemas.openxmlformats.org/drawingml/2006/main" sz="56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r>
                      <a:rPr xmlns:a="http://schemas.openxmlformats.org/drawingml/2006/main" sz="56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-</m:t>
                    </m:r>
                    <m:sSub>
                      <m:e>
                        <m:r>
                          <a:rPr xmlns:a="http://schemas.openxmlformats.org/drawingml/2006/main" sz="56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c</m:t>
                        </m:r>
                      </m:e>
                      <m:sub>
                        <m:r>
                          <a:rPr xmlns:a="http://schemas.openxmlformats.org/drawingml/2006/main" sz="56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num>
                  <m:den>
                    <m:r>
                      <a:rPr xmlns:a="http://schemas.openxmlformats.org/drawingml/2006/main" sz="56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h</m:t>
                    </m:r>
                  </m:den>
                </m:f>
                <m:r>
                  <a:rPr xmlns:a="http://schemas.openxmlformats.org/drawingml/2006/main" sz="56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)</m:t>
                </m:r>
              </m:oMath>
            </a14:m>
            <a:r>
              <a:t> is our kernel function and </a:t>
            </a:r>
            <a14:m>
              <m:oMath>
                <m:r>
                  <a:rPr xmlns:a="http://schemas.openxmlformats.org/drawingml/2006/main" sz="61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h</m:t>
                </m:r>
              </m:oMath>
            </a14:m>
            <a:r>
              <a:t> is our width of the window</a:t>
            </a:r>
          </a:p>
          <a:p>
            <a:pPr lvl="1" marL="1182624" indent="-591312" defTabSz="2365188">
              <a:spcBef>
                <a:spcPts val="4300"/>
              </a:spcBef>
              <a:defRPr sz="4656"/>
            </a:pPr>
            <a:r>
              <a:t>Where </a:t>
            </a:r>
            <a14:m>
              <m:oMath>
                <m:r>
                  <a:rPr xmlns:a="http://schemas.openxmlformats.org/drawingml/2006/main" sz="58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1</m:t>
                </m:r>
                <m:r>
                  <a:rPr xmlns:a="http://schemas.openxmlformats.org/drawingml/2006/main" sz="58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(</m:t>
                </m:r>
                <m:sSub>
                  <m:e>
                    <m:r>
                      <a:rPr xmlns:a="http://schemas.openxmlformats.org/drawingml/2006/main" sz="58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x</m:t>
                    </m:r>
                  </m:e>
                  <m:sub>
                    <m:r>
                      <a:rPr xmlns:a="http://schemas.openxmlformats.org/drawingml/2006/main" sz="58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i</m:t>
                    </m:r>
                  </m:sub>
                </m:sSub>
                <m:r>
                  <a:rPr xmlns:a="http://schemas.openxmlformats.org/drawingml/2006/main" sz="58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&gt;</m:t>
                </m:r>
                <m:sSub>
                  <m:e>
                    <m:r>
                      <a:rPr xmlns:a="http://schemas.openxmlformats.org/drawingml/2006/main" sz="58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c</m:t>
                    </m:r>
                  </m:e>
                  <m:sub>
                    <m:r>
                      <a:rPr xmlns:a="http://schemas.openxmlformats.org/drawingml/2006/main" sz="58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0</m:t>
                    </m:r>
                  </m:sub>
                </m:sSub>
                <m:r>
                  <a:rPr xmlns:a="http://schemas.openxmlformats.org/drawingml/2006/main" sz="58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)</m:t>
                </m:r>
              </m:oMath>
            </a14:m>
            <a:r>
              <a:t> is a binary function (on-off switch)</a:t>
            </a:r>
            <a:endParaRPr sz="4800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rp RDD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Sharp RDD</a:t>
            </a:r>
          </a:p>
        </p:txBody>
      </p:sp>
      <p:sp>
        <p:nvSpPr>
          <p:cNvPr id="323" name="Inference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Inference</a:t>
            </a:r>
          </a:p>
        </p:txBody>
      </p:sp>
      <p:sp>
        <p:nvSpPr>
          <p:cNvPr id="324" name="The standard practice in RDD is to estimate the causal effects using local polynomial regressions around the cutoff (this include p=1)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24255" indent="-524255" defTabSz="2096971">
              <a:spcBef>
                <a:spcPts val="3800"/>
              </a:spcBef>
              <a:defRPr sz="4128"/>
            </a:pPr>
            <a:r>
              <a:t>The standard practice in RDD is to estimate the causal effects using local polynomial regressions around the cutoff (this include p=1)</a:t>
            </a:r>
          </a:p>
          <a:p>
            <a:pPr marL="524255" indent="-524255" defTabSz="2096971">
              <a:spcBef>
                <a:spcPts val="3800"/>
              </a:spcBef>
              <a:defRPr sz="4128"/>
            </a:pPr>
            <a:r>
              <a:t>Variance-Bias Trade-off</a:t>
            </a:r>
          </a:p>
          <a:p>
            <a:pPr lvl="1" marL="1048511" indent="-524255" defTabSz="2096971">
              <a:spcBef>
                <a:spcPts val="3800"/>
              </a:spcBef>
              <a:defRPr sz="4128"/>
            </a:pPr>
            <a:r>
              <a:t>If you narrow a window enough, you will minimize misspecification bias, but</a:t>
            </a:r>
            <a:br/>
            <a:r>
              <a:t>you will have larger variance due to smaller sample size</a:t>
            </a:r>
          </a:p>
          <a:p>
            <a:pPr lvl="1" marL="1048511" indent="-524255" defTabSz="2096971">
              <a:spcBef>
                <a:spcPts val="3800"/>
              </a:spcBef>
              <a:defRPr sz="4128"/>
            </a:pPr>
            <a:r>
              <a:t>Expand the window will reduce variance, but increase misspecification bias</a:t>
            </a:r>
          </a:p>
          <a:p>
            <a:pPr marL="524255" indent="-524255" defTabSz="2096971">
              <a:spcBef>
                <a:spcPts val="3800"/>
              </a:spcBef>
              <a:defRPr sz="4128"/>
            </a:pPr>
            <a:r>
              <a:t>What if the window cannot be narrowed</a:t>
            </a:r>
          </a:p>
          <a:p>
            <a:pPr lvl="1" marL="1048511" indent="-524255" defTabSz="2096971">
              <a:spcBef>
                <a:spcPts val="3800"/>
              </a:spcBef>
              <a:defRPr sz="4128"/>
            </a:pPr>
            <a:r>
              <a:t>Heteroskedasticity-robust confidence intervals (RDHonest in R)</a:t>
            </a:r>
          </a:p>
          <a:p>
            <a:pPr lvl="1" marL="1048511" indent="-524255" defTabSz="2096971">
              <a:spcBef>
                <a:spcPts val="3800"/>
              </a:spcBef>
              <a:defRPr sz="4128"/>
            </a:pPr>
            <a:r>
              <a:t>May use random inference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Example: Medicare and Universal Health Insuranc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096971">
              <a:defRPr spc="-146" sz="7310"/>
            </a:lvl1pPr>
          </a:lstStyle>
          <a:p>
            <a:pPr/>
            <a:r>
              <a:t>Example: Medicare and Universal Health Insurance</a:t>
            </a:r>
          </a:p>
        </p:txBody>
      </p:sp>
      <p:sp>
        <p:nvSpPr>
          <p:cNvPr id="327" name="Card, Dobkin, and Maestas (2008)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Card, Dobkin, and Maestas (2008)</a:t>
            </a:r>
          </a:p>
        </p:txBody>
      </p:sp>
      <p:sp>
        <p:nvSpPr>
          <p:cNvPr id="328" name="What is the impact of universal health insurance for the elderly?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69391" indent="-469391" defTabSz="1877520">
              <a:spcBef>
                <a:spcPts val="3400"/>
              </a:spcBef>
              <a:defRPr sz="3696"/>
            </a:pPr>
            <a:r>
              <a:t>What is the impact of universal health insurance for the elderly?</a:t>
            </a:r>
          </a:p>
          <a:p>
            <a:pPr lvl="1" marL="938783" indent="-469391" defTabSz="1877520">
              <a:spcBef>
                <a:spcPts val="3400"/>
              </a:spcBef>
              <a:defRPr sz="3696"/>
            </a:pPr>
            <a:r>
              <a:t>Does better insurance cause better health outcomes?  </a:t>
            </a:r>
          </a:p>
          <a:p>
            <a:pPr lvl="2" marL="1408175" indent="-469391" defTabSz="1877520">
              <a:spcBef>
                <a:spcPts val="3400"/>
              </a:spcBef>
              <a:defRPr sz="3696"/>
            </a:pPr>
            <a:r>
              <a:t>There is a lot self-selection into health insurance or higher quality insurance</a:t>
            </a:r>
          </a:p>
          <a:p>
            <a:pPr lvl="1" marL="938783" indent="-469391" defTabSz="1877520">
              <a:spcBef>
                <a:spcPts val="3400"/>
              </a:spcBef>
              <a:defRPr sz="3696"/>
            </a:pPr>
            <a:r>
              <a:t>Card, et al. (2008) find that Medicare increases access to health insurance for underserved groups</a:t>
            </a:r>
          </a:p>
          <a:p>
            <a:pPr marL="469391" indent="-469391" defTabSz="1877520">
              <a:spcBef>
                <a:spcPts val="3400"/>
              </a:spcBef>
              <a:defRPr sz="3696"/>
            </a:pPr>
            <a:r>
              <a:t>Running variable and cutoff</a:t>
            </a:r>
          </a:p>
          <a:p>
            <a:pPr lvl="1" marL="938783" indent="-469391" defTabSz="1877520">
              <a:spcBef>
                <a:spcPts val="3400"/>
              </a:spcBef>
              <a:defRPr sz="3696"/>
            </a:pPr>
            <a:r>
              <a:t>Age is the running variable</a:t>
            </a:r>
          </a:p>
          <a:p>
            <a:pPr lvl="1" marL="938783" indent="-469391" defTabSz="1877520">
              <a:spcBef>
                <a:spcPts val="3400"/>
              </a:spcBef>
              <a:defRPr sz="3696"/>
            </a:pPr>
            <a:r>
              <a:t>Sharp cutoff at age of 65 for Medicare eligibility</a:t>
            </a:r>
          </a:p>
          <a:p>
            <a:pPr lvl="1" marL="938783" indent="-469391" defTabSz="1877520">
              <a:spcBef>
                <a:spcPts val="3400"/>
              </a:spcBef>
              <a:defRPr sz="3696"/>
            </a:pPr>
            <a:r>
              <a:t>If the continuity assumption holds, then there is a discontinuous jump in health insurance at age 65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Example: Medicare and Universal Health Insuranc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096971">
              <a:defRPr spc="-146" sz="7310"/>
            </a:lvl1pPr>
          </a:lstStyle>
          <a:p>
            <a:pPr/>
            <a:r>
              <a:t>Example: Medicare and Universal Health Insurance</a:t>
            </a:r>
          </a:p>
        </p:txBody>
      </p:sp>
      <p:sp>
        <p:nvSpPr>
          <p:cNvPr id="331" name="Card, Dobkin, and Maestas (2008)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Card, Dobkin, and Maestas (2008)</a:t>
            </a:r>
          </a:p>
        </p:txBody>
      </p:sp>
      <p:sp>
        <p:nvSpPr>
          <p:cNvPr id="332" name="The authors specify the model for causal effect of health-care insurance on health-care utilization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87680" indent="-487680" defTabSz="1950671">
              <a:spcBef>
                <a:spcPts val="3600"/>
              </a:spcBef>
              <a:defRPr sz="3840"/>
            </a:pPr>
            <a:r>
              <a:t>The authors specify the model for causal effect of health-care insurance on health-care utilization</a:t>
            </a:r>
          </a:p>
          <a:p>
            <a:pPr lvl="1" marL="975360" indent="-487680" defTabSz="1950671">
              <a:spcBef>
                <a:spcPts val="3600"/>
              </a:spcBef>
              <a:defRPr sz="3840"/>
            </a:pPr>
            <a14:m>
              <m:oMath>
                <m:sSub>
                  <m:e>
                    <m:r>
                      <a:rPr xmlns:a="http://schemas.openxmlformats.org/drawingml/2006/main" sz="4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y</m:t>
                    </m:r>
                  </m:e>
                  <m:sub>
                    <m:r>
                      <a:rPr xmlns:a="http://schemas.openxmlformats.org/drawingml/2006/main" sz="4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i</m:t>
                    </m:r>
                    <m:r>
                      <a:rPr xmlns:a="http://schemas.openxmlformats.org/drawingml/2006/main" sz="4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j</m:t>
                    </m:r>
                    <m:r>
                      <a:rPr xmlns:a="http://schemas.openxmlformats.org/drawingml/2006/main" sz="4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a</m:t>
                    </m:r>
                  </m:sub>
                </m:sSub>
                <m:r>
                  <a:rPr xmlns:a="http://schemas.openxmlformats.org/drawingml/2006/main" sz="46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sSub>
                  <m:e>
                    <m:r>
                      <a:rPr xmlns:a="http://schemas.openxmlformats.org/drawingml/2006/main" sz="4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X</m:t>
                    </m:r>
                  </m:e>
                  <m:sub>
                    <m:r>
                      <a:rPr xmlns:a="http://schemas.openxmlformats.org/drawingml/2006/main" sz="4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i</m:t>
                    </m:r>
                    <m:r>
                      <a:rPr xmlns:a="http://schemas.openxmlformats.org/drawingml/2006/main" sz="4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j</m:t>
                    </m:r>
                    <m:r>
                      <a:rPr xmlns:a="http://schemas.openxmlformats.org/drawingml/2006/main" sz="4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a</m:t>
                    </m:r>
                  </m:sub>
                </m:sSub>
                <m:r>
                  <a:rPr xmlns:a="http://schemas.openxmlformats.org/drawingml/2006/main" sz="46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α</m:t>
                </m:r>
                <m:r>
                  <a:rPr xmlns:a="http://schemas.openxmlformats.org/drawingml/2006/main" sz="46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+</m:t>
                </m:r>
                <m:sSub>
                  <m:e>
                    <m:r>
                      <a:rPr xmlns:a="http://schemas.openxmlformats.org/drawingml/2006/main" sz="4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f</m:t>
                    </m:r>
                  </m:e>
                  <m:sub>
                    <m:r>
                      <a:rPr xmlns:a="http://schemas.openxmlformats.org/drawingml/2006/main" sz="4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j</m:t>
                    </m:r>
                  </m:sub>
                </m:sSub>
                <m:r>
                  <a:rPr xmlns:a="http://schemas.openxmlformats.org/drawingml/2006/main" sz="46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(</m:t>
                </m:r>
                <m:r>
                  <a:rPr xmlns:a="http://schemas.openxmlformats.org/drawingml/2006/main" sz="46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α</m:t>
                </m:r>
                <m:r>
                  <a:rPr xmlns:a="http://schemas.openxmlformats.org/drawingml/2006/main" sz="46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,</m:t>
                </m:r>
                <m:r>
                  <a:rPr xmlns:a="http://schemas.openxmlformats.org/drawingml/2006/main" sz="46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β</m:t>
                </m:r>
                <m:r>
                  <a:rPr xmlns:a="http://schemas.openxmlformats.org/drawingml/2006/main" sz="46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)</m:t>
                </m:r>
                <m:r>
                  <a:rPr xmlns:a="http://schemas.openxmlformats.org/drawingml/2006/main" sz="46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+</m:t>
                </m:r>
                <m:limLow>
                  <m:e>
                    <m:r>
                      <a:rPr xmlns:a="http://schemas.openxmlformats.org/drawingml/2006/main" sz="4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∑</m:t>
                    </m:r>
                  </m:e>
                  <m:lim>
                    <m:r>
                      <a:rPr xmlns:a="http://schemas.openxmlformats.org/drawingml/2006/main" sz="4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K</m:t>
                    </m:r>
                  </m:lim>
                </m:limLow>
                <m:sSubSup>
                  <m:e>
                    <m:r>
                      <a:rPr xmlns:a="http://schemas.openxmlformats.org/drawingml/2006/main" sz="4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C</m:t>
                    </m:r>
                  </m:e>
                  <m:sub>
                    <m:r>
                      <a:rPr xmlns:a="http://schemas.openxmlformats.org/drawingml/2006/main" sz="4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i</m:t>
                    </m:r>
                    <m:r>
                      <a:rPr xmlns:a="http://schemas.openxmlformats.org/drawingml/2006/main" sz="4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j</m:t>
                    </m:r>
                    <m:r>
                      <a:rPr xmlns:a="http://schemas.openxmlformats.org/drawingml/2006/main" sz="4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a</m:t>
                    </m:r>
                  </m:sub>
                  <m:sup>
                    <m:r>
                      <a:rPr xmlns:a="http://schemas.openxmlformats.org/drawingml/2006/main" sz="4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k</m:t>
                    </m:r>
                  </m:sup>
                </m:sSubSup>
                <m:sSup>
                  <m:e>
                    <m:r>
                      <a:rPr xmlns:a="http://schemas.openxmlformats.org/drawingml/2006/main" sz="4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δ</m:t>
                    </m:r>
                  </m:e>
                  <m:sup>
                    <m:r>
                      <a:rPr xmlns:a="http://schemas.openxmlformats.org/drawingml/2006/main" sz="4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k</m:t>
                    </m:r>
                  </m:sup>
                </m:sSup>
                <m:r>
                  <a:rPr xmlns:a="http://schemas.openxmlformats.org/drawingml/2006/main" sz="46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+</m:t>
                </m:r>
                <m:sSub>
                  <m:e>
                    <m:r>
                      <a:rPr xmlns:a="http://schemas.openxmlformats.org/drawingml/2006/main" sz="4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u</m:t>
                    </m:r>
                  </m:e>
                  <m:sub>
                    <m:r>
                      <a:rPr xmlns:a="http://schemas.openxmlformats.org/drawingml/2006/main" sz="4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i</m:t>
                    </m:r>
                    <m:r>
                      <a:rPr xmlns:a="http://schemas.openxmlformats.org/drawingml/2006/main" sz="4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j</m:t>
                    </m:r>
                    <m:r>
                      <a:rPr xmlns:a="http://schemas.openxmlformats.org/drawingml/2006/main" sz="4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a</m:t>
                    </m:r>
                  </m:sub>
                </m:sSub>
              </m:oMath>
            </a14:m>
            <a:r>
              <a:t> </a:t>
            </a:r>
          </a:p>
          <a:p>
            <a:pPr lvl="1" marL="975360" indent="-487680" defTabSz="1950671">
              <a:spcBef>
                <a:spcPts val="3600"/>
              </a:spcBef>
              <a:defRPr sz="3840"/>
            </a:pPr>
            <a:r>
              <a:t>Where </a:t>
            </a:r>
            <a14:m>
              <m:oMath>
                <m:r>
                  <a:rPr xmlns:a="http://schemas.openxmlformats.org/drawingml/2006/main" sz="59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i</m:t>
                </m:r>
              </m:oMath>
            </a14:m>
            <a:r>
              <a:t> is individual, </a:t>
            </a:r>
            <a14:m>
              <m:oMath>
                <m:r>
                  <a:rPr xmlns:a="http://schemas.openxmlformats.org/drawingml/2006/main" sz="31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j</m:t>
                </m:r>
              </m:oMath>
            </a14:m>
            <a:r>
              <a:t> is socioeconomic status, and </a:t>
            </a:r>
            <a14:m>
              <m:oMath>
                <m:r>
                  <a:rPr xmlns:a="http://schemas.openxmlformats.org/drawingml/2006/main" sz="50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a</m:t>
                </m:r>
              </m:oMath>
            </a14:m>
            <a:r>
              <a:t> is age</a:t>
            </a:r>
          </a:p>
          <a:p>
            <a:pPr lvl="1" marL="975360" indent="-487680" defTabSz="1950671">
              <a:spcBef>
                <a:spcPts val="3600"/>
              </a:spcBef>
              <a:defRPr sz="3840"/>
            </a:pPr>
            <a14:m>
              <m:oMath>
                <m:sSub>
                  <m:e>
                    <m:r>
                      <a:rPr xmlns:a="http://schemas.openxmlformats.org/drawingml/2006/main" sz="4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y</m:t>
                    </m:r>
                  </m:e>
                  <m:sub>
                    <m:r>
                      <a:rPr xmlns:a="http://schemas.openxmlformats.org/drawingml/2006/main" sz="4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i</m:t>
                    </m:r>
                    <m:r>
                      <a:rPr xmlns:a="http://schemas.openxmlformats.org/drawingml/2006/main" sz="4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j</m:t>
                    </m:r>
                    <m:r>
                      <a:rPr xmlns:a="http://schemas.openxmlformats.org/drawingml/2006/main" sz="4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a</m:t>
                    </m:r>
                  </m:sub>
                </m:sSub>
              </m:oMath>
            </a14:m>
            <a:r>
              <a:t> is health care usage </a:t>
            </a:r>
          </a:p>
          <a:p>
            <a:pPr lvl="1" marL="975360" indent="-487680" defTabSz="1950671">
              <a:spcBef>
                <a:spcPts val="3600"/>
              </a:spcBef>
              <a:defRPr sz="3840"/>
            </a:pPr>
            <a14:m>
              <m:oMath>
                <m:sSub>
                  <m:e>
                    <m:r>
                      <a:rPr xmlns:a="http://schemas.openxmlformats.org/drawingml/2006/main" sz="45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X</m:t>
                    </m:r>
                  </m:e>
                  <m:sub>
                    <m:r>
                      <a:rPr xmlns:a="http://schemas.openxmlformats.org/drawingml/2006/main" sz="45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i</m:t>
                    </m:r>
                    <m:r>
                      <a:rPr xmlns:a="http://schemas.openxmlformats.org/drawingml/2006/main" sz="45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j</m:t>
                    </m:r>
                    <m:r>
                      <a:rPr xmlns:a="http://schemas.openxmlformats.org/drawingml/2006/main" sz="45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a</m:t>
                    </m:r>
                  </m:sub>
                </m:sSub>
              </m:oMath>
            </a14:m>
            <a:r>
              <a:t> is a set of covariates </a:t>
            </a:r>
          </a:p>
          <a:p>
            <a:pPr lvl="1" marL="975360" indent="-487680" defTabSz="1950671">
              <a:spcBef>
                <a:spcPts val="3600"/>
              </a:spcBef>
              <a:defRPr sz="3840"/>
            </a:pPr>
            <a14:m>
              <m:oMath>
                <m:sSub>
                  <m:e>
                    <m:r>
                      <a:rPr xmlns:a="http://schemas.openxmlformats.org/drawingml/2006/main" sz="44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f</m:t>
                    </m:r>
                  </m:e>
                  <m:sub>
                    <m:r>
                      <a:rPr xmlns:a="http://schemas.openxmlformats.org/drawingml/2006/main" sz="44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j</m:t>
                    </m:r>
                  </m:sub>
                </m:sSub>
                <m:r>
                  <a:rPr xmlns:a="http://schemas.openxmlformats.org/drawingml/2006/main" sz="44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(</m:t>
                </m:r>
                <m:r>
                  <a:rPr xmlns:a="http://schemas.openxmlformats.org/drawingml/2006/main" sz="44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α</m:t>
                </m:r>
                <m:r>
                  <a:rPr xmlns:a="http://schemas.openxmlformats.org/drawingml/2006/main" sz="44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,</m:t>
                </m:r>
                <m:r>
                  <a:rPr xmlns:a="http://schemas.openxmlformats.org/drawingml/2006/main" sz="44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β</m:t>
                </m:r>
                <m:r>
                  <a:rPr xmlns:a="http://schemas.openxmlformats.org/drawingml/2006/main" sz="44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)</m:t>
                </m:r>
              </m:oMath>
            </a14:m>
            <a:r>
              <a:t> is a smooth function representing the age profiles of outcome </a:t>
            </a:r>
            <a14:m>
              <m:oMath>
                <m:r>
                  <a:rPr xmlns:a="http://schemas.openxmlformats.org/drawingml/2006/main" sz="45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y</m:t>
                </m:r>
              </m:oMath>
            </a14:m>
            <a:r>
              <a:t> for group </a:t>
            </a:r>
            <a14:m>
              <m:oMath>
                <m:r>
                  <a:rPr xmlns:a="http://schemas.openxmlformats.org/drawingml/2006/main" sz="31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j</m:t>
                </m:r>
              </m:oMath>
            </a14:m>
          </a:p>
          <a:p>
            <a:pPr lvl="1" marL="975360" indent="-487680" defTabSz="1950671">
              <a:spcBef>
                <a:spcPts val="3600"/>
              </a:spcBef>
              <a:defRPr sz="3840"/>
            </a:pPr>
            <a14:m>
              <m:oMath>
                <m:sSubSup>
                  <m:e>
                    <m:r>
                      <a:rPr xmlns:a="http://schemas.openxmlformats.org/drawingml/2006/main" sz="49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C</m:t>
                    </m:r>
                  </m:e>
                  <m:sub>
                    <m:r>
                      <a:rPr xmlns:a="http://schemas.openxmlformats.org/drawingml/2006/main" sz="49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i</m:t>
                    </m:r>
                    <m:r>
                      <a:rPr xmlns:a="http://schemas.openxmlformats.org/drawingml/2006/main" sz="49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j</m:t>
                    </m:r>
                    <m:r>
                      <a:rPr xmlns:a="http://schemas.openxmlformats.org/drawingml/2006/main" sz="49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a</m:t>
                    </m:r>
                  </m:sub>
                  <m:sup>
                    <m:r>
                      <a:rPr xmlns:a="http://schemas.openxmlformats.org/drawingml/2006/main" sz="49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k</m:t>
                    </m:r>
                  </m:sup>
                </m:sSubSup>
              </m:oMath>
            </a14:m>
            <a:r>
              <a:t> are </a:t>
            </a:r>
            <a14:m>
              <m:oMath>
                <m:r>
                  <a:rPr xmlns:a="http://schemas.openxmlformats.org/drawingml/2006/main" sz="46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k</m:t>
                </m:r>
              </m:oMath>
            </a14:m>
            <a:r>
              <a:t> number of characteristics of insurance coverage, such as copayments, etc.</a:t>
            </a:r>
            <a:endParaRPr sz="4800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The Takeawa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Takeaway</a:t>
            </a:r>
          </a:p>
        </p:txBody>
      </p:sp>
      <p:sp>
        <p:nvSpPr>
          <p:cNvPr id="165" name="Assumptions of RDD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Assumptions of RDD</a:t>
            </a:r>
          </a:p>
        </p:txBody>
      </p:sp>
      <p:sp>
        <p:nvSpPr>
          <p:cNvPr id="166" name="Continuity Assumption (Sharp and Fuzzy)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Continuity Assumption (Sharp and Fuzzy)</a:t>
            </a:r>
          </a:p>
          <a:p>
            <a:pPr lvl="2"/>
            <a:r>
              <a:t>This is indirectly testable by looking for bunching around the cutoff</a:t>
            </a:r>
          </a:p>
          <a:p>
            <a:pPr/>
            <a:r>
              <a:t>Fuzzy RDD Only</a:t>
            </a:r>
          </a:p>
          <a:p>
            <a:pPr lvl="1"/>
            <a:r>
              <a:t>Exclusion Restriction Assumption - not testable</a:t>
            </a:r>
          </a:p>
          <a:p>
            <a:pPr lvl="1"/>
            <a:r>
              <a:t>Monotonicity Assumption - testable</a:t>
            </a:r>
          </a:p>
          <a:p>
            <a:pPr lvl="1"/>
            <a:r>
              <a:t>Non-Zero 1st Stage Assumption - testable</a:t>
            </a:r>
          </a:p>
          <a:p>
            <a:pPr lvl="1"/>
            <a:r>
              <a:t>Stable Unit Treatment Value Assumption (SUTVA) - not testable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Example: Medicare and Universal Health Insuranc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096971">
              <a:defRPr spc="-146" sz="7310"/>
            </a:lvl1pPr>
          </a:lstStyle>
          <a:p>
            <a:pPr/>
            <a:r>
              <a:t>Example: Medicare and Universal Health Insurance</a:t>
            </a:r>
          </a:p>
        </p:txBody>
      </p:sp>
      <p:sp>
        <p:nvSpPr>
          <p:cNvPr id="335" name="Card, Dobkin, and Maestas (2008)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Card, Dobkin, and Maestas (2008)</a:t>
            </a:r>
          </a:p>
        </p:txBody>
      </p:sp>
      <p:sp>
        <p:nvSpPr>
          <p:cNvPr id="336" name="Let’s assume that insurance can be characterized by two characteristics (k=2)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57200" indent="-457200" defTabSz="1828754">
              <a:spcBef>
                <a:spcPts val="3300"/>
              </a:spcBef>
              <a:defRPr sz="3600"/>
            </a:pPr>
            <a:r>
              <a:t>Let’s assume that insurance can be characterized by two characteristics (k=2)</a:t>
            </a:r>
          </a:p>
          <a:p>
            <a:pPr lvl="1" marL="914400" indent="-457200" defTabSz="1828754">
              <a:spcBef>
                <a:spcPts val="3300"/>
              </a:spcBef>
              <a:defRPr sz="3600"/>
            </a:pPr>
            <a14:m>
              <m:oMath>
                <m:sSup>
                  <m:e>
                    <m:r>
                      <a:rPr xmlns:a="http://schemas.openxmlformats.org/drawingml/2006/main" sz="5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C</m:t>
                    </m:r>
                  </m:e>
                  <m:sup>
                    <m:r>
                      <a:rPr xmlns:a="http://schemas.openxmlformats.org/drawingml/2006/main" sz="5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sup>
                </m:sSup>
              </m:oMath>
            </a14:m>
            <a:r>
              <a:t> is any coverage (0,1) and </a:t>
            </a:r>
            <a14:m>
              <m:oMath>
                <m:sSup>
                  <m:e>
                    <m:r>
                      <a:rPr xmlns:a="http://schemas.openxmlformats.org/drawingml/2006/main" sz="47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C</m:t>
                    </m:r>
                  </m:e>
                  <m:sup>
                    <m:r>
                      <a:rPr xmlns:a="http://schemas.openxmlformats.org/drawingml/2006/main" sz="47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2</m:t>
                    </m:r>
                  </m:sup>
                </m:sSup>
              </m:oMath>
            </a14:m>
            <a:r>
              <a:t> is insurance generosity (0,1)</a:t>
            </a:r>
          </a:p>
          <a:p>
            <a:pPr marL="457200" indent="-457200" defTabSz="1828754">
              <a:spcBef>
                <a:spcPts val="3300"/>
              </a:spcBef>
              <a:defRPr sz="3600"/>
            </a:pPr>
            <a:r>
              <a:t>Card, Dobkin, and Maestas (2008) estimate the following two equations</a:t>
            </a:r>
          </a:p>
          <a:p>
            <a:pPr lvl="1" marL="914400" indent="-457200" defTabSz="1828754">
              <a:spcBef>
                <a:spcPts val="3300"/>
              </a:spcBef>
              <a:defRPr sz="3600"/>
            </a:pPr>
            <a14:m>
              <m:oMath>
                <m:sSubSup>
                  <m:e>
                    <m:r>
                      <a:rPr xmlns:a="http://schemas.openxmlformats.org/drawingml/2006/main" sz="43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C</m:t>
                    </m:r>
                  </m:e>
                  <m:sub>
                    <m:r>
                      <a:rPr xmlns:a="http://schemas.openxmlformats.org/drawingml/2006/main" sz="43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i</m:t>
                    </m:r>
                    <m:r>
                      <a:rPr xmlns:a="http://schemas.openxmlformats.org/drawingml/2006/main" sz="43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j</m:t>
                    </m:r>
                    <m:r>
                      <a:rPr xmlns:a="http://schemas.openxmlformats.org/drawingml/2006/main" sz="43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a</m:t>
                    </m:r>
                  </m:sub>
                  <m:sup>
                    <m:r>
                      <a:rPr xmlns:a="http://schemas.openxmlformats.org/drawingml/2006/main" sz="43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sup>
                </m:sSubSup>
                <m:r>
                  <a:rPr xmlns:a="http://schemas.openxmlformats.org/drawingml/2006/main" sz="43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sSub>
                  <m:e>
                    <m:r>
                      <a:rPr xmlns:a="http://schemas.openxmlformats.org/drawingml/2006/main" sz="43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X</m:t>
                    </m:r>
                  </m:e>
                  <m:sub>
                    <m:r>
                      <a:rPr xmlns:a="http://schemas.openxmlformats.org/drawingml/2006/main" sz="43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i</m:t>
                    </m:r>
                    <m:r>
                      <a:rPr xmlns:a="http://schemas.openxmlformats.org/drawingml/2006/main" sz="43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j</m:t>
                    </m:r>
                    <m:r>
                      <a:rPr xmlns:a="http://schemas.openxmlformats.org/drawingml/2006/main" sz="43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a</m:t>
                    </m:r>
                  </m:sub>
                </m:sSub>
                <m:sSubSup>
                  <m:e>
                    <m:r>
                      <a:rPr xmlns:a="http://schemas.openxmlformats.org/drawingml/2006/main" sz="43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β</m:t>
                    </m:r>
                  </m:e>
                  <m:sub>
                    <m:r>
                      <a:rPr xmlns:a="http://schemas.openxmlformats.org/drawingml/2006/main" sz="43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j</m:t>
                    </m:r>
                  </m:sub>
                  <m:sup>
                    <m:r>
                      <a:rPr xmlns:a="http://schemas.openxmlformats.org/drawingml/2006/main" sz="43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sup>
                </m:sSubSup>
                <m:r>
                  <a:rPr xmlns:a="http://schemas.openxmlformats.org/drawingml/2006/main" sz="43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+</m:t>
                </m:r>
                <m:sSubSup>
                  <m:e>
                    <m:r>
                      <a:rPr xmlns:a="http://schemas.openxmlformats.org/drawingml/2006/main" sz="43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g</m:t>
                    </m:r>
                  </m:e>
                  <m:sub>
                    <m:r>
                      <a:rPr xmlns:a="http://schemas.openxmlformats.org/drawingml/2006/main" sz="43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j</m:t>
                    </m:r>
                  </m:sub>
                  <m:sup>
                    <m:r>
                      <a:rPr xmlns:a="http://schemas.openxmlformats.org/drawingml/2006/main" sz="43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sup>
                </m:sSubSup>
                <m:r>
                  <a:rPr xmlns:a="http://schemas.openxmlformats.org/drawingml/2006/main" sz="43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(</m:t>
                </m:r>
                <m:r>
                  <a:rPr xmlns:a="http://schemas.openxmlformats.org/drawingml/2006/main" sz="43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a</m:t>
                </m:r>
                <m:r>
                  <a:rPr xmlns:a="http://schemas.openxmlformats.org/drawingml/2006/main" sz="43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)</m:t>
                </m:r>
                <m:r>
                  <a:rPr xmlns:a="http://schemas.openxmlformats.org/drawingml/2006/main" sz="43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+</m:t>
                </m:r>
                <m:sSub>
                  <m:e>
                    <m:r>
                      <a:rPr xmlns:a="http://schemas.openxmlformats.org/drawingml/2006/main" sz="43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D</m:t>
                    </m:r>
                  </m:e>
                  <m:sub>
                    <m:r>
                      <a:rPr xmlns:a="http://schemas.openxmlformats.org/drawingml/2006/main" sz="43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a</m:t>
                    </m:r>
                  </m:sub>
                </m:sSub>
                <m:sSubSup>
                  <m:e>
                    <m:r>
                      <a:rPr xmlns:a="http://schemas.openxmlformats.org/drawingml/2006/main" sz="43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π</m:t>
                    </m:r>
                  </m:e>
                  <m:sub>
                    <m:r>
                      <a:rPr xmlns:a="http://schemas.openxmlformats.org/drawingml/2006/main" sz="43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j</m:t>
                    </m:r>
                  </m:sub>
                  <m:sup>
                    <m:r>
                      <a:rPr xmlns:a="http://schemas.openxmlformats.org/drawingml/2006/main" sz="43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sup>
                </m:sSubSup>
                <m:r>
                  <a:rPr xmlns:a="http://schemas.openxmlformats.org/drawingml/2006/main" sz="43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+</m:t>
                </m:r>
                <m:sSubSup>
                  <m:e>
                    <m:r>
                      <a:rPr xmlns:a="http://schemas.openxmlformats.org/drawingml/2006/main" sz="43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v</m:t>
                    </m:r>
                  </m:e>
                  <m:sub>
                    <m:r>
                      <a:rPr xmlns:a="http://schemas.openxmlformats.org/drawingml/2006/main" sz="43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i</m:t>
                    </m:r>
                    <m:r>
                      <a:rPr xmlns:a="http://schemas.openxmlformats.org/drawingml/2006/main" sz="43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j</m:t>
                    </m:r>
                    <m:r>
                      <a:rPr xmlns:a="http://schemas.openxmlformats.org/drawingml/2006/main" sz="43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a</m:t>
                    </m:r>
                  </m:sub>
                  <m:sup>
                    <m:r>
                      <a:rPr xmlns:a="http://schemas.openxmlformats.org/drawingml/2006/main" sz="43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sup>
                </m:sSubSup>
              </m:oMath>
            </a14:m>
            <a:r>
              <a:t> </a:t>
            </a:r>
          </a:p>
          <a:p>
            <a:pPr lvl="1" marL="914400" indent="-457200" defTabSz="1828754">
              <a:spcBef>
                <a:spcPts val="3300"/>
              </a:spcBef>
              <a:defRPr sz="3600"/>
            </a:pPr>
            <a14:m>
              <m:oMathPara>
                <m:oMathParaPr>
                  <m:jc m:val="left"/>
                </m:oMathParaPr>
                <m:oMath>
                  <m:sSubSup>
                    <m:e>
                      <m:r>
                        <a:rPr xmlns:a="http://schemas.openxmlformats.org/drawingml/2006/main" sz="43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C</m:t>
                      </m:r>
                    </m:e>
                    <m:sub>
                      <m:r>
                        <a:rPr xmlns:a="http://schemas.openxmlformats.org/drawingml/2006/main" sz="43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  <m:r>
                        <a:rPr xmlns:a="http://schemas.openxmlformats.org/drawingml/2006/main" sz="43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j</m:t>
                      </m:r>
                      <m:r>
                        <a:rPr xmlns:a="http://schemas.openxmlformats.org/drawingml/2006/main" sz="43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</m:sub>
                    <m:sup>
                      <m:r>
                        <a:rPr xmlns:a="http://schemas.openxmlformats.org/drawingml/2006/main" sz="43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p>
                  </m:sSubSup>
                  <m:r>
                    <a:rPr xmlns:a="http://schemas.openxmlformats.org/drawingml/2006/main" sz="43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sSub>
                    <m:e>
                      <m:r>
                        <a:rPr xmlns:a="http://schemas.openxmlformats.org/drawingml/2006/main" sz="43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e>
                    <m:sub>
                      <m:r>
                        <a:rPr xmlns:a="http://schemas.openxmlformats.org/drawingml/2006/main" sz="43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  <m:r>
                        <a:rPr xmlns:a="http://schemas.openxmlformats.org/drawingml/2006/main" sz="43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j</m:t>
                      </m:r>
                      <m:r>
                        <a:rPr xmlns:a="http://schemas.openxmlformats.org/drawingml/2006/main" sz="43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</m:sub>
                  </m:sSub>
                  <m:sSubSup>
                    <m:e>
                      <m:r>
                        <a:rPr xmlns:a="http://schemas.openxmlformats.org/drawingml/2006/main" sz="43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β</m:t>
                      </m:r>
                    </m:e>
                    <m:sub>
                      <m:r>
                        <a:rPr xmlns:a="http://schemas.openxmlformats.org/drawingml/2006/main" sz="43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j</m:t>
                      </m:r>
                    </m:sub>
                    <m:sup>
                      <m:r>
                        <a:rPr xmlns:a="http://schemas.openxmlformats.org/drawingml/2006/main" sz="43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p>
                  </m:sSubSup>
                  <m:r>
                    <a:rPr xmlns:a="http://schemas.openxmlformats.org/drawingml/2006/main" sz="43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+</m:t>
                  </m:r>
                  <m:sSubSup>
                    <m:e>
                      <m:r>
                        <a:rPr xmlns:a="http://schemas.openxmlformats.org/drawingml/2006/main" sz="43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g</m:t>
                      </m:r>
                    </m:e>
                    <m:sub>
                      <m:r>
                        <a:rPr xmlns:a="http://schemas.openxmlformats.org/drawingml/2006/main" sz="43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j</m:t>
                      </m:r>
                    </m:sub>
                    <m:sup>
                      <m:r>
                        <a:rPr xmlns:a="http://schemas.openxmlformats.org/drawingml/2006/main" sz="43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p>
                  </m:sSubSup>
                  <m:r>
                    <a:rPr xmlns:a="http://schemas.openxmlformats.org/drawingml/2006/main" sz="43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43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a</m:t>
                  </m:r>
                  <m:r>
                    <a:rPr xmlns:a="http://schemas.openxmlformats.org/drawingml/2006/main" sz="43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43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+</m:t>
                  </m:r>
                  <m:sSub>
                    <m:e>
                      <m:r>
                        <a:rPr xmlns:a="http://schemas.openxmlformats.org/drawingml/2006/main" sz="43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</m:e>
                    <m:sub>
                      <m:r>
                        <a:rPr xmlns:a="http://schemas.openxmlformats.org/drawingml/2006/main" sz="43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</m:sub>
                  </m:sSub>
                  <m:sSubSup>
                    <m:e>
                      <m:r>
                        <a:rPr xmlns:a="http://schemas.openxmlformats.org/drawingml/2006/main" sz="43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π</m:t>
                      </m:r>
                    </m:e>
                    <m:sub>
                      <m:r>
                        <a:rPr xmlns:a="http://schemas.openxmlformats.org/drawingml/2006/main" sz="43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j</m:t>
                      </m:r>
                    </m:sub>
                    <m:sup>
                      <m:r>
                        <a:rPr xmlns:a="http://schemas.openxmlformats.org/drawingml/2006/main" sz="43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p>
                  </m:sSubSup>
                  <m:r>
                    <a:rPr xmlns:a="http://schemas.openxmlformats.org/drawingml/2006/main" sz="43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+</m:t>
                  </m:r>
                  <m:sSubSup>
                    <m:e>
                      <m:r>
                        <a:rPr xmlns:a="http://schemas.openxmlformats.org/drawingml/2006/main" sz="43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v</m:t>
                      </m:r>
                    </m:e>
                    <m:sub>
                      <m:r>
                        <a:rPr xmlns:a="http://schemas.openxmlformats.org/drawingml/2006/main" sz="43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  <m:r>
                        <a:rPr xmlns:a="http://schemas.openxmlformats.org/drawingml/2006/main" sz="43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j</m:t>
                      </m:r>
                      <m:r>
                        <a:rPr xmlns:a="http://schemas.openxmlformats.org/drawingml/2006/main" sz="43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</m:sub>
                    <m:sup>
                      <m:r>
                        <a:rPr xmlns:a="http://schemas.openxmlformats.org/drawingml/2006/main" sz="43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p>
                  </m:sSubSup>
                </m:oMath>
              </m:oMathPara>
            </a14:m>
          </a:p>
          <a:p>
            <a:pPr lvl="1" marL="914400" indent="-457200" defTabSz="1828754">
              <a:spcBef>
                <a:spcPts val="3300"/>
              </a:spcBef>
              <a:defRPr sz="3600"/>
            </a:pPr>
            <a:r>
              <a:t>Where </a:t>
            </a:r>
            <a14:m>
              <m:oMath>
                <m:sSubSup>
                  <m:e>
                    <m:r>
                      <a:rPr xmlns:a="http://schemas.openxmlformats.org/drawingml/2006/main" sz="4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β</m:t>
                    </m:r>
                  </m:e>
                  <m:sub>
                    <m:r>
                      <a:rPr xmlns:a="http://schemas.openxmlformats.org/drawingml/2006/main" sz="4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j</m:t>
                    </m:r>
                  </m:sub>
                  <m:sup>
                    <m:r>
                      <a:rPr xmlns:a="http://schemas.openxmlformats.org/drawingml/2006/main" sz="4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k</m:t>
                    </m:r>
                  </m:sup>
                </m:sSubSup>
              </m:oMath>
            </a14:m>
            <a:r>
              <a:t> are group-specific coefficients of the set of covariates</a:t>
            </a:r>
          </a:p>
          <a:p>
            <a:pPr lvl="1" marL="914400" indent="-457200" defTabSz="1828754">
              <a:spcBef>
                <a:spcPts val="3300"/>
              </a:spcBef>
              <a:defRPr sz="3600"/>
            </a:pPr>
            <a:r>
              <a:t>Where </a:t>
            </a:r>
            <a14:m>
              <m:oMath>
                <m:sSubSup>
                  <m:e>
                    <m:r>
                      <a:rPr xmlns:a="http://schemas.openxmlformats.org/drawingml/2006/main" sz="44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g</m:t>
                    </m:r>
                  </m:e>
                  <m:sub>
                    <m:r>
                      <a:rPr xmlns:a="http://schemas.openxmlformats.org/drawingml/2006/main" sz="44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j</m:t>
                    </m:r>
                  </m:sub>
                  <m:sup>
                    <m:r>
                      <a:rPr xmlns:a="http://schemas.openxmlformats.org/drawingml/2006/main" sz="44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k</m:t>
                    </m:r>
                  </m:sup>
                </m:sSubSup>
                <m:r>
                  <a:rPr xmlns:a="http://schemas.openxmlformats.org/drawingml/2006/main" sz="44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(</m:t>
                </m:r>
                <m:r>
                  <a:rPr xmlns:a="http://schemas.openxmlformats.org/drawingml/2006/main" sz="44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a</m:t>
                </m:r>
                <m:r>
                  <a:rPr xmlns:a="http://schemas.openxmlformats.org/drawingml/2006/main" sz="44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)</m:t>
                </m:r>
              </m:oMath>
            </a14:m>
            <a:r>
              <a:t> is a smooth age profiles of group </a:t>
            </a:r>
            <a14:m>
              <m:oMath>
                <m:r>
                  <a:rPr xmlns:a="http://schemas.openxmlformats.org/drawingml/2006/main" sz="29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j</m:t>
                </m:r>
              </m:oMath>
            </a14:m>
          </a:p>
          <a:p>
            <a:pPr lvl="1" marL="914400" indent="-457200" defTabSz="1828754">
              <a:spcBef>
                <a:spcPts val="3300"/>
              </a:spcBef>
              <a:defRPr sz="3600"/>
            </a:pPr>
            <a:r>
              <a:t>Where </a:t>
            </a:r>
            <a14:m>
              <m:oMath>
                <m:sSub>
                  <m:e>
                    <m:r>
                      <a:rPr xmlns:a="http://schemas.openxmlformats.org/drawingml/2006/main" sz="43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D</m:t>
                    </m:r>
                  </m:e>
                  <m:sub>
                    <m:r>
                      <a:rPr xmlns:a="http://schemas.openxmlformats.org/drawingml/2006/main" sz="43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a</m:t>
                    </m:r>
                  </m:sub>
                </m:sSub>
              </m:oMath>
            </a14:m>
            <a:r>
              <a:t> is a binary equal to 1 if respondent is greater than or equal to 65</a:t>
            </a:r>
            <a:endParaRPr sz="4800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Example: Medicare and Universal Health Insuranc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096971">
              <a:defRPr spc="-146" sz="7310"/>
            </a:lvl1pPr>
          </a:lstStyle>
          <a:p>
            <a:pPr/>
            <a:r>
              <a:t>Example: Medicare and Universal Health Insurance</a:t>
            </a:r>
          </a:p>
        </p:txBody>
      </p:sp>
      <p:sp>
        <p:nvSpPr>
          <p:cNvPr id="339" name="Card, Dobkin, and Maestas (2008)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Card, Dobkin, and Maestas (2008)</a:t>
            </a:r>
          </a:p>
        </p:txBody>
      </p:sp>
      <p:sp>
        <p:nvSpPr>
          <p:cNvPr id="340" name="Let’s combine our 3 equation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51104" indent="-451104" defTabSz="1804370">
              <a:spcBef>
                <a:spcPts val="3300"/>
              </a:spcBef>
              <a:defRPr sz="3552"/>
            </a:pPr>
            <a:r>
              <a:t>Let’s combine our 3 equations</a:t>
            </a:r>
          </a:p>
          <a:p>
            <a:pPr lvl="1" marL="902208" indent="-451104" defTabSz="1804370">
              <a:spcBef>
                <a:spcPts val="3300"/>
              </a:spcBef>
              <a:defRPr sz="3552"/>
            </a:pPr>
            <a14:m>
              <m:oMathPara>
                <m:oMathParaPr>
                  <m:jc m:val="left"/>
                </m:oMathParaPr>
                <m:oMath>
                  <m:sSub>
                    <m:e>
                      <m:r>
                        <a:rPr xmlns:a="http://schemas.openxmlformats.org/drawingml/2006/main" sz="42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</m:e>
                    <m:sub>
                      <m:r>
                        <a:rPr xmlns:a="http://schemas.openxmlformats.org/drawingml/2006/main" sz="42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  <m:r>
                        <a:rPr xmlns:a="http://schemas.openxmlformats.org/drawingml/2006/main" sz="42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j</m:t>
                      </m:r>
                      <m:r>
                        <a:rPr xmlns:a="http://schemas.openxmlformats.org/drawingml/2006/main" sz="42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</m:sub>
                  </m:sSub>
                  <m:r>
                    <a:rPr xmlns:a="http://schemas.openxmlformats.org/drawingml/2006/main" sz="42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sSub>
                    <m:e>
                      <m:r>
                        <a:rPr xmlns:a="http://schemas.openxmlformats.org/drawingml/2006/main" sz="42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e>
                    <m:sub>
                      <m:r>
                        <a:rPr xmlns:a="http://schemas.openxmlformats.org/drawingml/2006/main" sz="42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  <m:r>
                        <a:rPr xmlns:a="http://schemas.openxmlformats.org/drawingml/2006/main" sz="42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j</m:t>
                      </m:r>
                      <m:r>
                        <a:rPr xmlns:a="http://schemas.openxmlformats.org/drawingml/2006/main" sz="42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</m:sub>
                  </m:sSub>
                  <m:r>
                    <a:rPr xmlns:a="http://schemas.openxmlformats.org/drawingml/2006/main" sz="42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sSub>
                    <m:e>
                      <m:r>
                        <a:rPr xmlns:a="http://schemas.openxmlformats.org/drawingml/2006/main" sz="42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α</m:t>
                      </m:r>
                    </m:e>
                    <m:sub>
                      <m:r>
                        <a:rPr xmlns:a="http://schemas.openxmlformats.org/drawingml/2006/main" sz="42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j</m:t>
                      </m:r>
                    </m:sub>
                  </m:sSub>
                  <m:r>
                    <a:rPr xmlns:a="http://schemas.openxmlformats.org/drawingml/2006/main" sz="42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+</m:t>
                  </m:r>
                  <m:sSubSup>
                    <m:e>
                      <m:r>
                        <a:rPr xmlns:a="http://schemas.openxmlformats.org/drawingml/2006/main" sz="42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β</m:t>
                      </m:r>
                    </m:e>
                    <m:sub>
                      <m:r>
                        <a:rPr xmlns:a="http://schemas.openxmlformats.org/drawingml/2006/main" sz="42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j</m:t>
                      </m:r>
                    </m:sub>
                    <m:sup>
                      <m:r>
                        <a:rPr xmlns:a="http://schemas.openxmlformats.org/drawingml/2006/main" sz="42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sup>
                  </m:sSubSup>
                  <m:sSubSup>
                    <m:e>
                      <m:r>
                        <a:rPr xmlns:a="http://schemas.openxmlformats.org/drawingml/2006/main" sz="42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</m:e>
                    <m:sub>
                      <m:r>
                        <a:rPr xmlns:a="http://schemas.openxmlformats.org/drawingml/2006/main" sz="42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j</m:t>
                      </m:r>
                    </m:sub>
                    <m:sup>
                      <m:r>
                        <a:rPr xmlns:a="http://schemas.openxmlformats.org/drawingml/2006/main" sz="42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sup>
                  </m:sSubSup>
                  <m:r>
                    <a:rPr xmlns:a="http://schemas.openxmlformats.org/drawingml/2006/main" sz="42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+</m:t>
                  </m:r>
                  <m:sSubSup>
                    <m:e>
                      <m:r>
                        <a:rPr xmlns:a="http://schemas.openxmlformats.org/drawingml/2006/main" sz="42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β</m:t>
                      </m:r>
                    </m:e>
                    <m:sub>
                      <m:r>
                        <a:rPr xmlns:a="http://schemas.openxmlformats.org/drawingml/2006/main" sz="42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j</m:t>
                      </m:r>
                    </m:sub>
                    <m:sup>
                      <m:r>
                        <a:rPr xmlns:a="http://schemas.openxmlformats.org/drawingml/2006/main" sz="42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p>
                  </m:sSubSup>
                  <m:sSubSup>
                    <m:e>
                      <m:r>
                        <a:rPr xmlns:a="http://schemas.openxmlformats.org/drawingml/2006/main" sz="42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</m:e>
                    <m:sub>
                      <m:r>
                        <a:rPr xmlns:a="http://schemas.openxmlformats.org/drawingml/2006/main" sz="42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j</m:t>
                      </m:r>
                    </m:sub>
                    <m:sup>
                      <m:r>
                        <a:rPr xmlns:a="http://schemas.openxmlformats.org/drawingml/2006/main" sz="42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p>
                  </m:sSubSup>
                  <m:r>
                    <a:rPr xmlns:a="http://schemas.openxmlformats.org/drawingml/2006/main" sz="42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42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+</m:t>
                  </m:r>
                  <m:sSub>
                    <m:e>
                      <m:r>
                        <a:rPr xmlns:a="http://schemas.openxmlformats.org/drawingml/2006/main" sz="42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e>
                    <m:sub>
                      <m:r>
                        <a:rPr xmlns:a="http://schemas.openxmlformats.org/drawingml/2006/main" sz="42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j</m:t>
                      </m:r>
                    </m:sub>
                  </m:sSub>
                  <m:r>
                    <a:rPr xmlns:a="http://schemas.openxmlformats.org/drawingml/2006/main" sz="42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42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a</m:t>
                  </m:r>
                  <m:r>
                    <a:rPr xmlns:a="http://schemas.openxmlformats.org/drawingml/2006/main" sz="42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42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+</m:t>
                  </m:r>
                  <m:sSub>
                    <m:e>
                      <m:r>
                        <a:rPr xmlns:a="http://schemas.openxmlformats.org/drawingml/2006/main" sz="42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</m:e>
                    <m:sub>
                      <m:r>
                        <a:rPr xmlns:a="http://schemas.openxmlformats.org/drawingml/2006/main" sz="42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</m:sub>
                  </m:sSub>
                  <m:sSubSup>
                    <m:e>
                      <m:r>
                        <a:rPr xmlns:a="http://schemas.openxmlformats.org/drawingml/2006/main" sz="42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π</m:t>
                      </m:r>
                    </m:e>
                    <m:sub>
                      <m:r>
                        <a:rPr xmlns:a="http://schemas.openxmlformats.org/drawingml/2006/main" sz="42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j</m:t>
                      </m:r>
                    </m:sub>
                    <m:sup>
                      <m:r>
                        <a:rPr xmlns:a="http://schemas.openxmlformats.org/drawingml/2006/main" sz="42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</m:sup>
                  </m:sSubSup>
                  <m:r>
                    <a:rPr xmlns:a="http://schemas.openxmlformats.org/drawingml/2006/main" sz="42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+</m:t>
                  </m:r>
                  <m:sSubSup>
                    <m:e>
                      <m:r>
                        <a:rPr xmlns:a="http://schemas.openxmlformats.org/drawingml/2006/main" sz="42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v</m:t>
                      </m:r>
                    </m:e>
                    <m:sub>
                      <m:r>
                        <a:rPr xmlns:a="http://schemas.openxmlformats.org/drawingml/2006/main" sz="42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  <m:r>
                        <a:rPr xmlns:a="http://schemas.openxmlformats.org/drawingml/2006/main" sz="42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j</m:t>
                      </m:r>
                      <m:r>
                        <a:rPr xmlns:a="http://schemas.openxmlformats.org/drawingml/2006/main" sz="42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</m:sub>
                    <m:sup>
                      <m:r>
                        <a:rPr xmlns:a="http://schemas.openxmlformats.org/drawingml/2006/main" sz="42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</m:sup>
                  </m:sSubSup>
                </m:oMath>
              </m:oMathPara>
            </a14:m>
          </a:p>
          <a:p>
            <a:pPr lvl="1" marL="902208" indent="-451104" defTabSz="1804370">
              <a:spcBef>
                <a:spcPts val="3300"/>
              </a:spcBef>
              <a:defRPr sz="3552"/>
            </a:pPr>
            <a:r>
              <a:t>Where </a:t>
            </a:r>
            <a14:m>
              <m:oMath>
                <m:sSub>
                  <m:e>
                    <m:r>
                      <a:rPr xmlns:a="http://schemas.openxmlformats.org/drawingml/2006/main" sz="4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h</m:t>
                    </m:r>
                  </m:e>
                  <m:sub>
                    <m:r>
                      <a:rPr xmlns:a="http://schemas.openxmlformats.org/drawingml/2006/main" sz="4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j</m:t>
                    </m:r>
                  </m:sub>
                </m:sSub>
                <m:r>
                  <a:rPr xmlns:a="http://schemas.openxmlformats.org/drawingml/2006/main" sz="43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(</m:t>
                </m:r>
                <m:r>
                  <a:rPr xmlns:a="http://schemas.openxmlformats.org/drawingml/2006/main" sz="43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a</m:t>
                </m:r>
                <m:r>
                  <a:rPr xmlns:a="http://schemas.openxmlformats.org/drawingml/2006/main" sz="43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)</m:t>
                </m:r>
                <m:r>
                  <a:rPr xmlns:a="http://schemas.openxmlformats.org/drawingml/2006/main" sz="43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sSub>
                  <m:e>
                    <m:r>
                      <a:rPr xmlns:a="http://schemas.openxmlformats.org/drawingml/2006/main" sz="4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f</m:t>
                    </m:r>
                  </m:e>
                  <m:sub>
                    <m:r>
                      <a:rPr xmlns:a="http://schemas.openxmlformats.org/drawingml/2006/main" sz="4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j</m:t>
                    </m:r>
                  </m:sub>
                </m:sSub>
                <m:r>
                  <a:rPr xmlns:a="http://schemas.openxmlformats.org/drawingml/2006/main" sz="43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(</m:t>
                </m:r>
                <m:r>
                  <a:rPr xmlns:a="http://schemas.openxmlformats.org/drawingml/2006/main" sz="43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a</m:t>
                </m:r>
                <m:r>
                  <a:rPr xmlns:a="http://schemas.openxmlformats.org/drawingml/2006/main" sz="43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)</m:t>
                </m:r>
                <m:r>
                  <a:rPr xmlns:a="http://schemas.openxmlformats.org/drawingml/2006/main" sz="43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+</m:t>
                </m:r>
                <m:sSup>
                  <m:e>
                    <m:r>
                      <a:rPr xmlns:a="http://schemas.openxmlformats.org/drawingml/2006/main" sz="4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δ</m:t>
                    </m:r>
                  </m:e>
                  <m:sup>
                    <m:r>
                      <a:rPr xmlns:a="http://schemas.openxmlformats.org/drawingml/2006/main" sz="4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sup>
                </m:sSup>
                <m:sSubSup>
                  <m:e>
                    <m:r>
                      <a:rPr xmlns:a="http://schemas.openxmlformats.org/drawingml/2006/main" sz="4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g</m:t>
                    </m:r>
                  </m:e>
                  <m:sub>
                    <m:r>
                      <a:rPr xmlns:a="http://schemas.openxmlformats.org/drawingml/2006/main" sz="4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j</m:t>
                    </m:r>
                  </m:sub>
                  <m:sup>
                    <m:r>
                      <a:rPr xmlns:a="http://schemas.openxmlformats.org/drawingml/2006/main" sz="4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sup>
                </m:sSubSup>
                <m:r>
                  <a:rPr xmlns:a="http://schemas.openxmlformats.org/drawingml/2006/main" sz="43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(</m:t>
                </m:r>
                <m:r>
                  <a:rPr xmlns:a="http://schemas.openxmlformats.org/drawingml/2006/main" sz="43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a</m:t>
                </m:r>
                <m:r>
                  <a:rPr xmlns:a="http://schemas.openxmlformats.org/drawingml/2006/main" sz="43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)</m:t>
                </m:r>
                <m:r>
                  <a:rPr xmlns:a="http://schemas.openxmlformats.org/drawingml/2006/main" sz="43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+</m:t>
                </m:r>
                <m:sSup>
                  <m:e>
                    <m:r>
                      <a:rPr xmlns:a="http://schemas.openxmlformats.org/drawingml/2006/main" sz="4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δ</m:t>
                    </m:r>
                  </m:e>
                  <m:sup>
                    <m:r>
                      <a:rPr xmlns:a="http://schemas.openxmlformats.org/drawingml/2006/main" sz="4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2</m:t>
                    </m:r>
                  </m:sup>
                </m:sSup>
                <m:sSubSup>
                  <m:e>
                    <m:r>
                      <a:rPr xmlns:a="http://schemas.openxmlformats.org/drawingml/2006/main" sz="4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g</m:t>
                    </m:r>
                  </m:e>
                  <m:sub>
                    <m:r>
                      <a:rPr xmlns:a="http://schemas.openxmlformats.org/drawingml/2006/main" sz="4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j</m:t>
                    </m:r>
                  </m:sub>
                  <m:sup>
                    <m:r>
                      <a:rPr xmlns:a="http://schemas.openxmlformats.org/drawingml/2006/main" sz="4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2</m:t>
                    </m:r>
                  </m:sup>
                </m:sSubSup>
                <m:r>
                  <a:rPr xmlns:a="http://schemas.openxmlformats.org/drawingml/2006/main" sz="43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(</m:t>
                </m:r>
                <m:r>
                  <a:rPr xmlns:a="http://schemas.openxmlformats.org/drawingml/2006/main" sz="43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a</m:t>
                </m:r>
                <m:r>
                  <a:rPr xmlns:a="http://schemas.openxmlformats.org/drawingml/2006/main" sz="43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)</m:t>
                </m:r>
              </m:oMath>
            </a14:m>
            <a:r>
              <a:t> is the reduced form age profile</a:t>
            </a:r>
          </a:p>
          <a:p>
            <a:pPr lvl="1" marL="902208" indent="-451104" defTabSz="1804370">
              <a:spcBef>
                <a:spcPts val="3300"/>
              </a:spcBef>
              <a:defRPr sz="3552"/>
            </a:pPr>
            <a:r>
              <a:t>Where </a:t>
            </a:r>
            <a14:m>
              <m:oMath>
                <m:sSubSup>
                  <m:e>
                    <m:r>
                      <a:rPr xmlns:a="http://schemas.openxmlformats.org/drawingml/2006/main" sz="4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π</m:t>
                    </m:r>
                  </m:e>
                  <m:sub>
                    <m:r>
                      <a:rPr xmlns:a="http://schemas.openxmlformats.org/drawingml/2006/main" sz="4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j</m:t>
                    </m:r>
                  </m:sub>
                  <m:sup>
                    <m:r>
                      <a:rPr xmlns:a="http://schemas.openxmlformats.org/drawingml/2006/main" sz="4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y</m:t>
                    </m:r>
                  </m:sup>
                </m:sSubSup>
                <m:r>
                  <a:rPr xmlns:a="http://schemas.openxmlformats.org/drawingml/2006/main" sz="43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sSubSup>
                  <m:e>
                    <m:r>
                      <a:rPr xmlns:a="http://schemas.openxmlformats.org/drawingml/2006/main" sz="4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π</m:t>
                    </m:r>
                  </m:e>
                  <m:sub>
                    <m:r>
                      <a:rPr xmlns:a="http://schemas.openxmlformats.org/drawingml/2006/main" sz="4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j</m:t>
                    </m:r>
                  </m:sub>
                  <m:sup>
                    <m:r>
                      <a:rPr xmlns:a="http://schemas.openxmlformats.org/drawingml/2006/main" sz="4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sup>
                </m:sSubSup>
                <m:sSup>
                  <m:e>
                    <m:r>
                      <a:rPr xmlns:a="http://schemas.openxmlformats.org/drawingml/2006/main" sz="4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δ</m:t>
                    </m:r>
                  </m:e>
                  <m:sup>
                    <m:r>
                      <a:rPr xmlns:a="http://schemas.openxmlformats.org/drawingml/2006/main" sz="4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sup>
                </m:sSup>
                <m:r>
                  <a:rPr xmlns:a="http://schemas.openxmlformats.org/drawingml/2006/main" sz="43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+</m:t>
                </m:r>
                <m:sSubSup>
                  <m:e>
                    <m:r>
                      <a:rPr xmlns:a="http://schemas.openxmlformats.org/drawingml/2006/main" sz="4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π</m:t>
                    </m:r>
                  </m:e>
                  <m:sub>
                    <m:r>
                      <a:rPr xmlns:a="http://schemas.openxmlformats.org/drawingml/2006/main" sz="4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j</m:t>
                    </m:r>
                  </m:sub>
                  <m:sup>
                    <m:r>
                      <a:rPr xmlns:a="http://schemas.openxmlformats.org/drawingml/2006/main" sz="4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2</m:t>
                    </m:r>
                  </m:sup>
                </m:sSubSup>
                <m:sSup>
                  <m:e>
                    <m:r>
                      <a:rPr xmlns:a="http://schemas.openxmlformats.org/drawingml/2006/main" sz="4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δ</m:t>
                    </m:r>
                  </m:e>
                  <m:sup>
                    <m:r>
                      <a:rPr xmlns:a="http://schemas.openxmlformats.org/drawingml/2006/main" sz="4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2</m:t>
                    </m:r>
                  </m:sup>
                </m:sSup>
              </m:oMath>
            </a14:m>
            <a:r>
              <a:t> </a:t>
            </a:r>
          </a:p>
          <a:p>
            <a:pPr lvl="1" marL="902208" indent="-451104" defTabSz="1804370">
              <a:spcBef>
                <a:spcPts val="3300"/>
              </a:spcBef>
              <a:defRPr sz="3552"/>
            </a:pPr>
            <a:r>
              <a:t>The magnitude depends upon the size of insurance changes at 65 </a:t>
            </a:r>
            <a14:m>
              <m:oMath>
                <m:r>
                  <a:rPr xmlns:a="http://schemas.openxmlformats.org/drawingml/2006/main" sz="46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(</m:t>
                </m:r>
                <m:sSubSup>
                  <m:e>
                    <m:r>
                      <a:rPr xmlns:a="http://schemas.openxmlformats.org/drawingml/2006/main" sz="46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π</m:t>
                    </m:r>
                  </m:e>
                  <m:sub>
                    <m:r>
                      <a:rPr xmlns:a="http://schemas.openxmlformats.org/drawingml/2006/main" sz="46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j</m:t>
                    </m:r>
                  </m:sub>
                  <m:sup>
                    <m:r>
                      <a:rPr xmlns:a="http://schemas.openxmlformats.org/drawingml/2006/main" sz="46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sup>
                </m:sSubSup>
              </m:oMath>
            </a14:m>
            <a:r>
              <a:t> and </a:t>
            </a:r>
            <a14:m>
              <m:oMath>
                <m:sSubSup>
                  <m:e>
                    <m:r>
                      <a:rPr xmlns:a="http://schemas.openxmlformats.org/drawingml/2006/main" sz="45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π</m:t>
                    </m:r>
                  </m:e>
                  <m:sub>
                    <m:r>
                      <a:rPr xmlns:a="http://schemas.openxmlformats.org/drawingml/2006/main" sz="45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j</m:t>
                    </m:r>
                  </m:sub>
                  <m:sup>
                    <m:r>
                      <a:rPr xmlns:a="http://schemas.openxmlformats.org/drawingml/2006/main" sz="45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2</m:t>
                    </m:r>
                  </m:sup>
                </m:sSubSup>
                <m:r>
                  <a:rPr xmlns:a="http://schemas.openxmlformats.org/drawingml/2006/main" sz="45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)</m:t>
                </m:r>
              </m:oMath>
            </a14:m>
            <a:r>
              <a:t> and on the associated causal effects of </a:t>
            </a:r>
            <a14:m>
              <m:oMath>
                <m:r>
                  <a:rPr xmlns:a="http://schemas.openxmlformats.org/drawingml/2006/main" sz="48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(</m:t>
                </m:r>
                <m:sSup>
                  <m:e>
                    <m:r>
                      <a:rPr xmlns:a="http://schemas.openxmlformats.org/drawingml/2006/main" sz="4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δ</m:t>
                    </m:r>
                  </m:e>
                  <m:sup>
                    <m:r>
                      <a:rPr xmlns:a="http://schemas.openxmlformats.org/drawingml/2006/main" sz="4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sup>
                </m:sSup>
              </m:oMath>
            </a14:m>
            <a:r>
              <a:t> and </a:t>
            </a:r>
            <a14:m>
              <m:oMath>
                <m:sSup>
                  <m:e>
                    <m:r>
                      <a:rPr xmlns:a="http://schemas.openxmlformats.org/drawingml/2006/main" sz="45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δ</m:t>
                    </m:r>
                  </m:e>
                  <m:sup>
                    <m:r>
                      <a:rPr xmlns:a="http://schemas.openxmlformats.org/drawingml/2006/main" sz="45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2</m:t>
                    </m:r>
                  </m:sup>
                </m:sSup>
                <m:r>
                  <a:rPr xmlns:a="http://schemas.openxmlformats.org/drawingml/2006/main" sz="45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)</m:t>
                </m:r>
              </m:oMath>
            </a14:m>
          </a:p>
          <a:p>
            <a:pPr lvl="1" marL="902208" indent="-451104" defTabSz="1804370">
              <a:spcBef>
                <a:spcPts val="3300"/>
              </a:spcBef>
              <a:defRPr sz="3552"/>
            </a:pPr>
            <a14:m>
              <m:oMath>
                <m:sSubSup>
                  <m:e>
                    <m:r>
                      <a:rPr xmlns:a="http://schemas.openxmlformats.org/drawingml/2006/main" sz="44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π</m:t>
                    </m:r>
                  </m:e>
                  <m:sub>
                    <m:r>
                      <a:rPr xmlns:a="http://schemas.openxmlformats.org/drawingml/2006/main" sz="44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j</m:t>
                    </m:r>
                  </m:sub>
                  <m:sup>
                    <m:r>
                      <a:rPr xmlns:a="http://schemas.openxmlformats.org/drawingml/2006/main" sz="44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y</m:t>
                    </m:r>
                  </m:sup>
                </m:sSubSup>
              </m:oMath>
            </a14:m>
            <a:r>
              <a:t> is a linear combination of discontinuities in coverage and generosity</a:t>
            </a:r>
          </a:p>
          <a:p>
            <a:pPr lvl="2" marL="1353311" indent="-451104" defTabSz="1804370">
              <a:spcBef>
                <a:spcPts val="3300"/>
              </a:spcBef>
              <a:defRPr sz="3552"/>
            </a:pPr>
            <a14:m>
              <m:oMath>
                <m:sSubSup>
                  <m:e>
                    <m:r>
                      <a:rPr xmlns:a="http://schemas.openxmlformats.org/drawingml/2006/main" sz="42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π</m:t>
                    </m:r>
                  </m:e>
                  <m:sub>
                    <m:r>
                      <a:rPr xmlns:a="http://schemas.openxmlformats.org/drawingml/2006/main" sz="42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j</m:t>
                    </m:r>
                  </m:sub>
                  <m:sup>
                    <m:r>
                      <a:rPr xmlns:a="http://schemas.openxmlformats.org/drawingml/2006/main" sz="42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y</m:t>
                    </m:r>
                  </m:sup>
                </m:sSubSup>
                <m:r>
                  <a:rPr xmlns:a="http://schemas.openxmlformats.org/drawingml/2006/main" sz="42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sSup>
                  <m:e>
                    <m:r>
                      <a:rPr xmlns:a="http://schemas.openxmlformats.org/drawingml/2006/main" sz="42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δ</m:t>
                    </m:r>
                  </m:e>
                  <m:sup>
                    <m:r>
                      <a:rPr xmlns:a="http://schemas.openxmlformats.org/drawingml/2006/main" sz="42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0</m:t>
                    </m:r>
                  </m:sup>
                </m:sSup>
                <m:r>
                  <a:rPr xmlns:a="http://schemas.openxmlformats.org/drawingml/2006/main" sz="42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+</m:t>
                </m:r>
                <m:sSup>
                  <m:e>
                    <m:r>
                      <a:rPr xmlns:a="http://schemas.openxmlformats.org/drawingml/2006/main" sz="42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δ</m:t>
                    </m:r>
                  </m:e>
                  <m:sup>
                    <m:r>
                      <a:rPr xmlns:a="http://schemas.openxmlformats.org/drawingml/2006/main" sz="42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sup>
                </m:sSup>
                <m:sSubSup>
                  <m:e>
                    <m:r>
                      <a:rPr xmlns:a="http://schemas.openxmlformats.org/drawingml/2006/main" sz="42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π</m:t>
                    </m:r>
                  </m:e>
                  <m:sub>
                    <m:r>
                      <a:rPr xmlns:a="http://schemas.openxmlformats.org/drawingml/2006/main" sz="42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j</m:t>
                    </m:r>
                  </m:sub>
                  <m:sup>
                    <m:r>
                      <a:rPr xmlns:a="http://schemas.openxmlformats.org/drawingml/2006/main" sz="42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sup>
                </m:sSubSup>
                <m:r>
                  <a:rPr xmlns:a="http://schemas.openxmlformats.org/drawingml/2006/main" sz="42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+</m:t>
                </m:r>
                <m:sSup>
                  <m:e>
                    <m:r>
                      <a:rPr xmlns:a="http://schemas.openxmlformats.org/drawingml/2006/main" sz="42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δ</m:t>
                    </m:r>
                  </m:e>
                  <m:sup>
                    <m:r>
                      <a:rPr xmlns:a="http://schemas.openxmlformats.org/drawingml/2006/main" sz="42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2</m:t>
                    </m:r>
                  </m:sup>
                </m:sSup>
                <m:sSubSup>
                  <m:e>
                    <m:r>
                      <a:rPr xmlns:a="http://schemas.openxmlformats.org/drawingml/2006/main" sz="42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π</m:t>
                    </m:r>
                  </m:e>
                  <m:sub>
                    <m:r>
                      <a:rPr xmlns:a="http://schemas.openxmlformats.org/drawingml/2006/main" sz="42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j</m:t>
                    </m:r>
                  </m:sub>
                  <m:sup>
                    <m:r>
                      <a:rPr xmlns:a="http://schemas.openxmlformats.org/drawingml/2006/main" sz="42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2</m:t>
                    </m:r>
                  </m:sup>
                </m:sSubSup>
                <m:r>
                  <a:rPr xmlns:a="http://schemas.openxmlformats.org/drawingml/2006/main" sz="42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+</m:t>
                </m:r>
                <m:sSub>
                  <m:e>
                    <m:r>
                      <a:rPr xmlns:a="http://schemas.openxmlformats.org/drawingml/2006/main" sz="42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e</m:t>
                    </m:r>
                  </m:e>
                  <m:sub>
                    <m:r>
                      <a:rPr xmlns:a="http://schemas.openxmlformats.org/drawingml/2006/main" sz="42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j</m:t>
                    </m:r>
                  </m:sub>
                </m:sSub>
              </m:oMath>
            </a14:m>
            <a:r>
              <a:t>  </a:t>
            </a:r>
            <a:endParaRPr sz="4800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Example: Medicare and Universal Health Insuranc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096971">
              <a:defRPr spc="-146" sz="7310"/>
            </a:lvl1pPr>
          </a:lstStyle>
          <a:p>
            <a:pPr/>
            <a:r>
              <a:t>Example: Medicare and Universal Health Insurance</a:t>
            </a:r>
          </a:p>
        </p:txBody>
      </p:sp>
      <p:sp>
        <p:nvSpPr>
          <p:cNvPr id="343" name="Card, Dobkin, and Maestas (2008)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Card, Dobkin, and Maestas (2008)</a:t>
            </a:r>
          </a:p>
        </p:txBody>
      </p:sp>
      <p:sp>
        <p:nvSpPr>
          <p:cNvPr id="344" name="12.3% of the sample of 63-64 year olds had Medicare which is likely due to disability (1)  and Medicare jumps almost 60 percentage points at 65 (2)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45008" indent="-445008" defTabSz="1779987">
              <a:spcBef>
                <a:spcPts val="3200"/>
              </a:spcBef>
              <a:defRPr sz="3504"/>
            </a:pPr>
            <a:r>
              <a:t>12.3% of the sample</a:t>
            </a:r>
            <a:br/>
            <a:r>
              <a:t>of 63-64 year olds</a:t>
            </a:r>
            <a:br/>
            <a:r>
              <a:t>had Medicare</a:t>
            </a:r>
            <a:br/>
            <a:r>
              <a:t>which is likely due to</a:t>
            </a:r>
            <a:br/>
            <a:r>
              <a:t>disability (1)  and Medicare</a:t>
            </a:r>
            <a:br/>
            <a:r>
              <a:t>jumps almost 60 percentage</a:t>
            </a:r>
            <a:br/>
            <a:r>
              <a:t>points at 65 (2)</a:t>
            </a:r>
          </a:p>
          <a:p>
            <a:pPr marL="445008" indent="-445008" defTabSz="1779987">
              <a:spcBef>
                <a:spcPts val="3200"/>
              </a:spcBef>
              <a:defRPr sz="3504"/>
            </a:pPr>
            <a:r>
              <a:t>Any insurance jumps 9.5</a:t>
            </a:r>
            <a:br/>
            <a:r>
              <a:t>percentage points (3) and</a:t>
            </a:r>
            <a:br/>
            <a:r>
              <a:t>-2.9 percentage point drop</a:t>
            </a:r>
            <a:br/>
            <a:r>
              <a:t>in private coverage</a:t>
            </a:r>
          </a:p>
          <a:p>
            <a:pPr marL="445008" indent="-445008" defTabSz="1779987">
              <a:spcBef>
                <a:spcPts val="3200"/>
              </a:spcBef>
              <a:defRPr sz="3504"/>
            </a:pPr>
            <a:r>
              <a:t>Non-white high school </a:t>
            </a:r>
            <a:br/>
            <a:r>
              <a:t>dropouts experience a </a:t>
            </a:r>
            <a:br/>
            <a:r>
              <a:t>21.5 percentage points </a:t>
            </a:r>
            <a:br/>
            <a:r>
              <a:t>increase in any insurance</a:t>
            </a:r>
          </a:p>
        </p:txBody>
      </p:sp>
      <p:pic>
        <p:nvPicPr>
          <p:cNvPr id="34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50636" y="3306647"/>
            <a:ext cx="16331862" cy="103653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Example: Medicare and Universal Health Insuranc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096971">
              <a:defRPr spc="-146" sz="7310"/>
            </a:lvl1pPr>
          </a:lstStyle>
          <a:p>
            <a:pPr/>
            <a:r>
              <a:t>Example: Medicare and Universal Health Insurance</a:t>
            </a:r>
          </a:p>
        </p:txBody>
      </p:sp>
      <p:sp>
        <p:nvSpPr>
          <p:cNvPr id="348" name="Card, Dobkin, and Maestas (2008)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Card, Dobkin, and Maestas (2008)</a:t>
            </a:r>
          </a:p>
        </p:txBody>
      </p:sp>
      <p:sp>
        <p:nvSpPr>
          <p:cNvPr id="349" name="Testing continuity assumption indirectly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91312" indent="-591312" defTabSz="2365188">
              <a:spcBef>
                <a:spcPts val="4300"/>
              </a:spcBef>
              <a:defRPr sz="4656"/>
            </a:pPr>
            <a:r>
              <a:t>Testing continuity assumption indirectly</a:t>
            </a:r>
          </a:p>
          <a:p>
            <a:pPr marL="591312" indent="-591312" defTabSz="2365188">
              <a:spcBef>
                <a:spcPts val="4300"/>
              </a:spcBef>
              <a:defRPr sz="4656"/>
            </a:pPr>
            <a:r>
              <a:t>We observe </a:t>
            </a:r>
            <a14:m>
              <m:oMath>
                <m:r>
                  <a:rPr xmlns:a="http://schemas.openxmlformats.org/drawingml/2006/main" sz="57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E</m:t>
                </m:r>
                <m:r>
                  <a:rPr xmlns:a="http://schemas.openxmlformats.org/drawingml/2006/main" sz="57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[</m:t>
                </m:r>
                <m:sSup>
                  <m:e>
                    <m:r>
                      <a:rPr xmlns:a="http://schemas.openxmlformats.org/drawingml/2006/main" sz="57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Y</m:t>
                    </m:r>
                  </m:e>
                  <m:sup>
                    <m:r>
                      <a:rPr xmlns:a="http://schemas.openxmlformats.org/drawingml/2006/main" sz="57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0</m:t>
                    </m:r>
                  </m:sup>
                </m:sSup>
                <m:r>
                  <a:rPr xmlns:a="http://schemas.openxmlformats.org/drawingml/2006/main" sz="57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|</m:t>
                </m:r>
                <m:r>
                  <a:rPr xmlns:a="http://schemas.openxmlformats.org/drawingml/2006/main" sz="57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a</m:t>
                </m:r>
                <m:r>
                  <a:rPr xmlns:a="http://schemas.openxmlformats.org/drawingml/2006/main" sz="57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g</m:t>
                </m:r>
                <m:r>
                  <a:rPr xmlns:a="http://schemas.openxmlformats.org/drawingml/2006/main" sz="57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e</m:t>
                </m:r>
                <m:r>
                  <a:rPr xmlns:a="http://schemas.openxmlformats.org/drawingml/2006/main" sz="57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]</m:t>
                </m:r>
              </m:oMath>
            </a14:m>
            <a:r>
              <a:t> before 65</a:t>
            </a:r>
            <a:br/>
            <a:r>
              <a:t>and </a:t>
            </a:r>
            <a14:m>
              <m:oMath>
                <m:r>
                  <a:rPr xmlns:a="http://schemas.openxmlformats.org/drawingml/2006/main" sz="57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E</m:t>
                </m:r>
                <m:r>
                  <a:rPr xmlns:a="http://schemas.openxmlformats.org/drawingml/2006/main" sz="57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[</m:t>
                </m:r>
                <m:sSup>
                  <m:e>
                    <m:r>
                      <a:rPr xmlns:a="http://schemas.openxmlformats.org/drawingml/2006/main" sz="57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Y</m:t>
                    </m:r>
                  </m:e>
                  <m:sup>
                    <m:r>
                      <a:rPr xmlns:a="http://schemas.openxmlformats.org/drawingml/2006/main" sz="57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sup>
                </m:sSup>
                <m:r>
                  <a:rPr xmlns:a="http://schemas.openxmlformats.org/drawingml/2006/main" sz="57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|</m:t>
                </m:r>
                <m:r>
                  <a:rPr xmlns:a="http://schemas.openxmlformats.org/drawingml/2006/main" sz="57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a</m:t>
                </m:r>
                <m:r>
                  <a:rPr xmlns:a="http://schemas.openxmlformats.org/drawingml/2006/main" sz="57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g</m:t>
                </m:r>
                <m:r>
                  <a:rPr xmlns:a="http://schemas.openxmlformats.org/drawingml/2006/main" sz="57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e</m:t>
                </m:r>
                <m:r>
                  <a:rPr xmlns:a="http://schemas.openxmlformats.org/drawingml/2006/main" sz="57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]</m:t>
                </m:r>
              </m:oMath>
            </a14:m>
            <a:r>
              <a:t> for 65+</a:t>
            </a:r>
          </a:p>
          <a:p>
            <a:pPr marL="591312" indent="-591312" defTabSz="2365188">
              <a:spcBef>
                <a:spcPts val="4300"/>
              </a:spcBef>
              <a:defRPr sz="4656"/>
            </a:pPr>
            <a14:m>
              <m:oMathPara>
                <m:oMathParaPr>
                  <m:jc m:val="left"/>
                </m:oMathParaPr>
                <m:oMath>
                  <m:limLow>
                    <m:e>
                      <m:r>
                        <a:rPr xmlns:a="http://schemas.openxmlformats.org/drawingml/2006/main" sz="5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lim</m:t>
                      </m:r>
                    </m:e>
                    <m:lim>
                      <m:r>
                        <a:rPr xmlns:a="http://schemas.openxmlformats.org/drawingml/2006/main" sz="5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65</m:t>
                      </m:r>
                      <m:r>
                        <a:rPr xmlns:a="http://schemas.openxmlformats.org/drawingml/2006/main" sz="5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xmlns:a="http://schemas.openxmlformats.org/drawingml/2006/main" sz="5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</m:lim>
                  </m:limLow>
                  <m: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E</m:t>
                  </m:r>
                  <m: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[</m:t>
                  </m:r>
                  <m:sSup>
                    <m:e>
                      <m:r>
                        <a:rPr xmlns:a="http://schemas.openxmlformats.org/drawingml/2006/main" sz="5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</m:e>
                    <m:sup>
                      <m:r>
                        <a:rPr xmlns:a="http://schemas.openxmlformats.org/drawingml/2006/main" sz="5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sup>
                  </m:sSup>
                  <m: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|</m:t>
                  </m:r>
                  <m: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a</m:t>
                  </m:r>
                  <m: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]</m:t>
                  </m:r>
                  <m: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-</m:t>
                  </m:r>
                  <m:limLow>
                    <m:e>
                      <m:r>
                        <a:rPr xmlns:a="http://schemas.openxmlformats.org/drawingml/2006/main" sz="5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lim</m:t>
                      </m:r>
                    </m:e>
                    <m:lim>
                      <m:r>
                        <a:rPr xmlns:a="http://schemas.openxmlformats.org/drawingml/2006/main" sz="5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xmlns:a="http://schemas.openxmlformats.org/drawingml/2006/main" sz="5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xmlns:a="http://schemas.openxmlformats.org/drawingml/2006/main" sz="5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65</m:t>
                      </m:r>
                    </m:lim>
                  </m:limLow>
                  <m: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E</m:t>
                  </m:r>
                  <m: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[</m:t>
                  </m:r>
                  <m:sSup>
                    <m:e>
                      <m:r>
                        <a:rPr xmlns:a="http://schemas.openxmlformats.org/drawingml/2006/main" sz="5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</m:e>
                    <m:sup>
                      <m:r>
                        <a:rPr xmlns:a="http://schemas.openxmlformats.org/drawingml/2006/main" sz="5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sup>
                  </m:sSup>
                  <m: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|</m:t>
                  </m:r>
                  <m: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a</m:t>
                  </m:r>
                  <m: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]</m:t>
                  </m:r>
                </m:oMath>
              </m:oMathPara>
            </a14:m>
          </a:p>
          <a:p>
            <a:pPr marL="591312" indent="-591312" defTabSz="2365188">
              <a:spcBef>
                <a:spcPts val="4300"/>
              </a:spcBef>
              <a:defRPr sz="4656"/>
            </a:pPr>
            <a:r>
              <a:t>Test employment, since it could be</a:t>
            </a:r>
            <a:br/>
            <a:r>
              <a:t>confounding and discontinuous at 65</a:t>
            </a:r>
          </a:p>
          <a:p>
            <a:pPr marL="591312" indent="-591312" defTabSz="2365188">
              <a:spcBef>
                <a:spcPts val="4300"/>
              </a:spcBef>
              <a:defRPr sz="4656"/>
            </a:pPr>
            <a:r>
              <a:t>Jumps in employment measures are</a:t>
            </a:r>
            <a:br/>
            <a:r>
              <a:t>small and insignificant</a:t>
            </a:r>
          </a:p>
        </p:txBody>
      </p:sp>
      <p:pic>
        <p:nvPicPr>
          <p:cNvPr id="35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385043" y="3351377"/>
            <a:ext cx="11456012" cy="1005026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Example: Medicare and Universal Health Insuranc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096971">
              <a:defRPr spc="-146" sz="7310"/>
            </a:lvl1pPr>
          </a:lstStyle>
          <a:p>
            <a:pPr/>
            <a:r>
              <a:t>Example: Medicare and Universal Health Insurance</a:t>
            </a:r>
          </a:p>
        </p:txBody>
      </p:sp>
      <p:sp>
        <p:nvSpPr>
          <p:cNvPr id="353" name="Card, Dobkin, and Maestas (2008)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Card, Dobkin, and Maestas (2008)</a:t>
            </a:r>
          </a:p>
        </p:txBody>
      </p:sp>
      <p:sp>
        <p:nvSpPr>
          <p:cNvPr id="354" name="Testing continuity assumption indirectly with employmen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Testing continuity assumption indirectly with employment </a:t>
            </a:r>
          </a:p>
        </p:txBody>
      </p:sp>
      <p:pic>
        <p:nvPicPr>
          <p:cNvPr id="35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397269" y="5007833"/>
            <a:ext cx="13279434" cy="88592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Example: Medicare and Universal Health Insuranc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096971">
              <a:defRPr spc="-146" sz="7310"/>
            </a:lvl1pPr>
          </a:lstStyle>
          <a:p>
            <a:pPr/>
            <a:r>
              <a:t>Example: Medicare and Universal Health Insurance</a:t>
            </a:r>
          </a:p>
        </p:txBody>
      </p:sp>
      <p:sp>
        <p:nvSpPr>
          <p:cNvPr id="358" name="Card, Dobkin, and Maestas (2008)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Card, Dobkin, and Maestas (2008)</a:t>
            </a:r>
          </a:p>
        </p:txBody>
      </p:sp>
      <p:sp>
        <p:nvSpPr>
          <p:cNvPr id="359" name="Jumps in access to healthcare at the cutoff but much smaller magnitude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Jumps in access to</a:t>
            </a:r>
            <a:br/>
            <a:r>
              <a:t>healthcare at the cutoff but</a:t>
            </a:r>
            <a:br/>
            <a:r>
              <a:t>much smaller magnitudes</a:t>
            </a:r>
          </a:p>
          <a:p>
            <a:pPr/>
            <a:r>
              <a:t>Delaying care last year</a:t>
            </a:r>
            <a:br/>
            <a:r>
              <a:t>drops 1.8 percentage points</a:t>
            </a:r>
            <a:br/>
            <a:r>
              <a:t>and not getting care drops</a:t>
            </a:r>
            <a:br/>
            <a:r>
              <a:t>1.3 percentage points</a:t>
            </a:r>
          </a:p>
        </p:txBody>
      </p:sp>
      <p:pic>
        <p:nvPicPr>
          <p:cNvPr id="36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556403" y="3577939"/>
            <a:ext cx="14010551" cy="1011111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Example: Medicare and Universal Health Insuranc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096971">
              <a:defRPr spc="-146" sz="7310"/>
            </a:lvl1pPr>
          </a:lstStyle>
          <a:p>
            <a:pPr/>
            <a:r>
              <a:t>Example: Medicare and Universal Health Insurance</a:t>
            </a:r>
          </a:p>
        </p:txBody>
      </p:sp>
      <p:sp>
        <p:nvSpPr>
          <p:cNvPr id="363" name="Card, Dobkin, and Maestas (2008)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Card, Dobkin, and Maestas (2008)</a:t>
            </a:r>
          </a:p>
        </p:txBody>
      </p:sp>
      <p:sp>
        <p:nvSpPr>
          <p:cNvPr id="364" name="There is a jump in hospital admissions at the cutoff of 65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There is a jump in</a:t>
            </a:r>
            <a:br/>
            <a:r>
              <a:t>hospital admissions</a:t>
            </a:r>
            <a:br/>
            <a:r>
              <a:t>at the cutoff of 65</a:t>
            </a:r>
          </a:p>
          <a:p>
            <a:pPr/>
            <a:r>
              <a:t>This is statistically</a:t>
            </a:r>
            <a:br/>
            <a:r>
              <a:t>significant across</a:t>
            </a:r>
            <a:br/>
            <a:r>
              <a:t>racial/ethnic groups</a:t>
            </a:r>
          </a:p>
          <a:p>
            <a:pPr/>
            <a:r>
              <a:t>There are bigger </a:t>
            </a:r>
            <a:br/>
            <a:r>
              <a:t>jumps in non-ER</a:t>
            </a:r>
            <a:br/>
            <a:r>
              <a:t>admissions across</a:t>
            </a:r>
            <a:br/>
            <a:r>
              <a:t>racial/ethnic groups</a:t>
            </a:r>
          </a:p>
        </p:txBody>
      </p:sp>
      <p:pic>
        <p:nvPicPr>
          <p:cNvPr id="36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734611" y="3835785"/>
            <a:ext cx="16021485" cy="954768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Example: Medicare and Universal Health Insuranc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096971">
              <a:defRPr spc="-146" sz="7310"/>
            </a:lvl1pPr>
          </a:lstStyle>
          <a:p>
            <a:pPr/>
            <a:r>
              <a:t>Example: Medicare and Universal Health Insurance</a:t>
            </a:r>
          </a:p>
        </p:txBody>
      </p:sp>
      <p:sp>
        <p:nvSpPr>
          <p:cNvPr id="368" name="Card, Dobkin, and Maestas (2008)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Card, Dobkin, and Maestas (2008)</a:t>
            </a:r>
          </a:p>
        </p:txBody>
      </p:sp>
      <p:sp>
        <p:nvSpPr>
          <p:cNvPr id="369" name="We can visualize the discontinuous jumps in admission and admission for hip and knee  replacements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We can visualize</a:t>
            </a:r>
            <a:br/>
            <a:r>
              <a:t>the discontinuous</a:t>
            </a:r>
            <a:br/>
            <a:r>
              <a:t>jumps in admission</a:t>
            </a:r>
            <a:br/>
            <a:r>
              <a:t>and admission for</a:t>
            </a:r>
            <a:br/>
            <a:r>
              <a:t>hip and knee </a:t>
            </a:r>
            <a:br/>
            <a:r>
              <a:t>replacements</a:t>
            </a:r>
          </a:p>
        </p:txBody>
      </p:sp>
      <p:pic>
        <p:nvPicPr>
          <p:cNvPr id="37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632262" y="3431095"/>
            <a:ext cx="15471350" cy="1020089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Example: Medicare and Universal Health Insuranc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096971">
              <a:defRPr spc="-146" sz="7310"/>
            </a:lvl1pPr>
          </a:lstStyle>
          <a:p>
            <a:pPr/>
            <a:r>
              <a:t>Example: Medicare and Universal Health Insurance</a:t>
            </a:r>
          </a:p>
        </p:txBody>
      </p:sp>
      <p:sp>
        <p:nvSpPr>
          <p:cNvPr id="373" name="Card, Dobkin, and Maestas (2008)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Card, Dobkin, and Maestas (2008)</a:t>
            </a:r>
          </a:p>
        </p:txBody>
      </p:sp>
      <p:sp>
        <p:nvSpPr>
          <p:cNvPr id="374" name="We see jumps in admission for private  hospitals in CA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81584" indent="-481584" defTabSz="1926287">
              <a:spcBef>
                <a:spcPts val="3500"/>
              </a:spcBef>
              <a:defRPr sz="3792"/>
            </a:pPr>
            <a:r>
              <a:t>We see jumps in</a:t>
            </a:r>
            <a:br/>
            <a:r>
              <a:t>admission for private </a:t>
            </a:r>
            <a:br/>
            <a:r>
              <a:t>hospitals in CA</a:t>
            </a:r>
          </a:p>
          <a:p>
            <a:pPr marL="481584" indent="-481584" defTabSz="1926287">
              <a:spcBef>
                <a:spcPts val="3500"/>
              </a:spcBef>
              <a:defRPr sz="3792"/>
            </a:pPr>
            <a:r>
              <a:t>We see two other patterns</a:t>
            </a:r>
          </a:p>
          <a:p>
            <a:pPr lvl="1" marL="963168" indent="-481584" defTabSz="1926287">
              <a:spcBef>
                <a:spcPts val="3500"/>
              </a:spcBef>
              <a:defRPr sz="3792"/>
            </a:pPr>
            <a:r>
              <a:t>A big declines in county</a:t>
            </a:r>
            <a:br/>
            <a:r>
              <a:t>hospital admissions, a </a:t>
            </a:r>
            <a:br/>
            <a:r>
              <a:t>redistribution of patients</a:t>
            </a:r>
          </a:p>
          <a:p>
            <a:pPr lvl="1" marL="963168" indent="-481584" defTabSz="1926287">
              <a:spcBef>
                <a:spcPts val="3500"/>
              </a:spcBef>
              <a:defRPr sz="3792"/>
            </a:pPr>
            <a:r>
              <a:t>No change in Kaiser</a:t>
            </a:r>
            <a:br/>
            <a:r>
              <a:t>HMO admissions and remain</a:t>
            </a:r>
            <a:br/>
            <a:r>
              <a:t>in managed care before and</a:t>
            </a:r>
            <a:br/>
            <a:r>
              <a:t>after 65 - no incentive to</a:t>
            </a:r>
            <a:br/>
            <a:r>
              <a:t>get high-cost Medicare </a:t>
            </a:r>
            <a:br/>
            <a:r>
              <a:t>procedures</a:t>
            </a:r>
          </a:p>
        </p:txBody>
      </p:sp>
      <p:pic>
        <p:nvPicPr>
          <p:cNvPr id="37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357235" y="3682792"/>
            <a:ext cx="14652396" cy="1026495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Fuzzy RDD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Fuzzy RDD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The Takeawa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Takeaway</a:t>
            </a:r>
          </a:p>
        </p:txBody>
      </p:sp>
      <p:sp>
        <p:nvSpPr>
          <p:cNvPr id="169" name="Assumptions of RDD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Assumptions of RDD</a:t>
            </a:r>
          </a:p>
        </p:txBody>
      </p:sp>
      <p:sp>
        <p:nvSpPr>
          <p:cNvPr id="170" name="Testing Assumptions - Continuity Assumption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36447" indent="-536447" defTabSz="2145738">
              <a:spcBef>
                <a:spcPts val="3900"/>
              </a:spcBef>
              <a:defRPr sz="4224"/>
            </a:pPr>
            <a:r>
              <a:t>Testing Assumptions - Continuity Assumption</a:t>
            </a:r>
          </a:p>
          <a:p>
            <a:pPr marL="536447" indent="-536447" defTabSz="2145738">
              <a:spcBef>
                <a:spcPts val="3900"/>
              </a:spcBef>
              <a:defRPr sz="4224"/>
            </a:pPr>
            <a:r>
              <a:t>McCrary Test</a:t>
            </a:r>
          </a:p>
          <a:p>
            <a:pPr lvl="1" marL="1072895" indent="-536447" defTabSz="2145738">
              <a:spcBef>
                <a:spcPts val="3900"/>
              </a:spcBef>
              <a:defRPr sz="4224"/>
            </a:pPr>
            <a:r>
              <a:t>Test for bunching (density) on one side of the cutoff compared to the other side</a:t>
            </a:r>
          </a:p>
          <a:p>
            <a:pPr marL="536447" indent="-536447" defTabSz="2145738">
              <a:spcBef>
                <a:spcPts val="3900"/>
              </a:spcBef>
              <a:defRPr sz="4224"/>
            </a:pPr>
            <a:r>
              <a:t>Covariate Balance Test</a:t>
            </a:r>
          </a:p>
          <a:p>
            <a:pPr lvl="1" marL="1072895" indent="-536447" defTabSz="2145738">
              <a:spcBef>
                <a:spcPts val="3900"/>
              </a:spcBef>
              <a:defRPr sz="4224"/>
            </a:pPr>
            <a:r>
              <a:t>Covariates on observables should be balanced on both sides of the cutoff</a:t>
            </a:r>
          </a:p>
          <a:p>
            <a:pPr lvl="1" marL="1072895" indent="-536447" defTabSz="2145738">
              <a:spcBef>
                <a:spcPts val="3900"/>
              </a:spcBef>
              <a:defRPr sz="4224"/>
            </a:pPr>
            <a:r>
              <a:t>There should be no discontinuous jumps in covariates, only the outcome</a:t>
            </a:r>
          </a:p>
          <a:p>
            <a:pPr marL="536447" indent="-536447" defTabSz="2145738">
              <a:spcBef>
                <a:spcPts val="3900"/>
              </a:spcBef>
              <a:defRPr sz="4224"/>
            </a:pPr>
            <a:r>
              <a:t>Placebo Test</a:t>
            </a:r>
          </a:p>
          <a:p>
            <a:pPr lvl="1" marL="1072895" indent="-536447" defTabSz="2145738">
              <a:spcBef>
                <a:spcPts val="3900"/>
              </a:spcBef>
              <a:defRPr sz="4224"/>
            </a:pPr>
            <a:r>
              <a:t>Testing for discontinuous jumps in the running variable when there shouldn’t be any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Fuzzy RDD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Fuzzy RDD</a:t>
            </a:r>
          </a:p>
        </p:txBody>
      </p:sp>
      <p:sp>
        <p:nvSpPr>
          <p:cNvPr id="380" name="Overview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Overview</a:t>
            </a:r>
          </a:p>
        </p:txBody>
      </p:sp>
      <p:sp>
        <p:nvSpPr>
          <p:cNvPr id="381" name="Fuzzy RDD differs from Sharp RDD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Fuzzy RDD differs from Sharp RDD </a:t>
            </a:r>
          </a:p>
          <a:p>
            <a:pPr lvl="1"/>
            <a:r>
              <a:t>The running variable is no longer deterministic of assignment to treatment</a:t>
            </a:r>
          </a:p>
          <a:p>
            <a:pPr lvl="1"/>
            <a:r>
              <a:t>The running variable is probabilistic in assignment to treatment</a:t>
            </a:r>
          </a:p>
          <a:p>
            <a:pPr lvl="1"/>
            <a:r>
              <a:t>The conditional probability of treatment is discontinuous as the running variable approaches at the limit </a:t>
            </a:r>
            <a14:m>
              <m:oMath>
                <m:sSub>
                  <m:e>
                    <m:r>
                      <a:rPr xmlns:a="http://schemas.openxmlformats.org/drawingml/2006/main" sz="61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c</m:t>
                    </m:r>
                  </m:e>
                  <m:sub>
                    <m:r>
                      <a:rPr xmlns:a="http://schemas.openxmlformats.org/drawingml/2006/main" sz="61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0</m:t>
                    </m:r>
                  </m:sub>
                </m:sSub>
              </m:oMath>
            </a14:m>
          </a:p>
          <a:p>
            <a:pPr/>
            <a:r>
              <a:t>Fuzzy RDD has a lot of similarities to Instrumental Variables</a:t>
            </a:r>
          </a:p>
          <a:p>
            <a:pPr lvl="1"/>
            <a:r>
              <a:t>Very similar assumptions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Fuzzy RDD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Fuzzy RDD</a:t>
            </a:r>
          </a:p>
        </p:txBody>
      </p:sp>
      <p:sp>
        <p:nvSpPr>
          <p:cNvPr id="384" name="Overview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Overview</a:t>
            </a:r>
          </a:p>
        </p:txBody>
      </p:sp>
      <p:sp>
        <p:nvSpPr>
          <p:cNvPr id="385" name="The running variable is associated with the probability of assignment to treatment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running variable is associated with the probability of assignment to treatment</a:t>
            </a:r>
          </a:p>
          <a:p>
            <a:pPr lvl="1"/>
            <a:r>
              <a:t>There is a discontinuous</a:t>
            </a:r>
            <a:br/>
            <a:r>
              <a:t>jump in probability to</a:t>
            </a:r>
            <a:br/>
            <a:r>
              <a:t>assignment to treatment</a:t>
            </a:r>
            <a:br/>
            <a:r>
              <a:t>at </a:t>
            </a:r>
            <a14:m>
              <m:oMath>
                <m:sSub>
                  <m:e>
                    <m:r>
                      <a:rPr xmlns:a="http://schemas.openxmlformats.org/drawingml/2006/main" sz="61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c</m:t>
                    </m:r>
                  </m:e>
                  <m:sub>
                    <m:r>
                      <a:rPr xmlns:a="http://schemas.openxmlformats.org/drawingml/2006/main" sz="61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0</m:t>
                    </m:r>
                  </m:sub>
                </m:sSub>
              </m:oMath>
            </a14:m>
          </a:p>
        </p:txBody>
      </p:sp>
      <p:pic>
        <p:nvPicPr>
          <p:cNvPr id="386" name="Picture 25" descr="Picture 2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308183" y="5213021"/>
            <a:ext cx="14871910" cy="73643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Fuzzy RDD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Fuzzy RDD</a:t>
            </a:r>
          </a:p>
        </p:txBody>
      </p:sp>
      <p:sp>
        <p:nvSpPr>
          <p:cNvPr id="389" name="Overview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Overview</a:t>
            </a:r>
          </a:p>
        </p:txBody>
      </p:sp>
      <p:sp>
        <p:nvSpPr>
          <p:cNvPr id="390" name="When we have an increase in probability of treatment, we have a Fuzzy RDD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36447" indent="-536447" defTabSz="2145738">
              <a:spcBef>
                <a:spcPts val="3900"/>
              </a:spcBef>
              <a:defRPr sz="4224"/>
            </a:pPr>
            <a:r>
              <a:t>When we have an increase in probability of treatment, we have a Fuzzy RDD</a:t>
            </a:r>
          </a:p>
          <a:p>
            <a:pPr lvl="1" marL="1072895" indent="-536447" defTabSz="2145738">
              <a:spcBef>
                <a:spcPts val="3900"/>
              </a:spcBef>
              <a:defRPr sz="4224"/>
            </a:pPr>
            <a14:m>
              <m:oMathPara>
                <m:oMathParaPr>
                  <m:jc m:val="left"/>
                </m:oMathParaPr>
                <m:oMath>
                  <m:limLow>
                    <m:e>
                      <m:r>
                        <a:rPr xmlns:a="http://schemas.openxmlformats.org/drawingml/2006/main" sz="5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lim</m:t>
                      </m:r>
                    </m:e>
                    <m:lim>
                      <m:sSub>
                        <m:e>
                          <m:r>
                            <a:rPr xmlns:a="http://schemas.openxmlformats.org/drawingml/2006/main" sz="5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xmlns:a="http://schemas.openxmlformats.org/drawingml/2006/main" sz="5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  <m:r>
                        <a:rPr xmlns:a="http://schemas.openxmlformats.org/drawingml/2006/main" sz="5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e>
                          <m:r>
                            <a:rPr xmlns:a="http://schemas.openxmlformats.org/drawingml/2006/main" sz="5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a:rPr xmlns:a="http://schemas.openxmlformats.org/drawingml/2006/main" sz="5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lim>
                  </m:limLow>
                  <m:r>
                    <a:rPr xmlns:a="http://schemas.openxmlformats.org/drawingml/2006/main" sz="51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Pr</m:t>
                  </m:r>
                  <m:r>
                    <a:rPr xmlns:a="http://schemas.openxmlformats.org/drawingml/2006/main" sz="51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sSub>
                    <m:e>
                      <m:r>
                        <a:rPr xmlns:a="http://schemas.openxmlformats.org/drawingml/2006/main" sz="5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</m:e>
                    <m:sub>
                      <m:r>
                        <a:rPr xmlns:a="http://schemas.openxmlformats.org/drawingml/2006/main" sz="5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  <m:r>
                    <a:rPr xmlns:a="http://schemas.openxmlformats.org/drawingml/2006/main" sz="51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51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1</m:t>
                  </m:r>
                  <m:r>
                    <a:rPr xmlns:a="http://schemas.openxmlformats.org/drawingml/2006/main" sz="51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|</m:t>
                  </m:r>
                  <m:r>
                    <a:rPr xmlns:a="http://schemas.openxmlformats.org/drawingml/2006/main" sz="51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X</m:t>
                  </m:r>
                  <m:r>
                    <a:rPr xmlns:a="http://schemas.openxmlformats.org/drawingml/2006/main" sz="51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sSub>
                    <m:e>
                      <m:r>
                        <a:rPr xmlns:a="http://schemas.openxmlformats.org/drawingml/2006/main" sz="5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c</m:t>
                      </m:r>
                    </m:e>
                    <m:sub>
                      <m:r>
                        <a:rPr xmlns:a="http://schemas.openxmlformats.org/drawingml/2006/main" sz="5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sub>
                  </m:sSub>
                  <m:r>
                    <a:rPr xmlns:a="http://schemas.openxmlformats.org/drawingml/2006/main" sz="51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51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≠</m:t>
                  </m:r>
                  <m:limLow>
                    <m:e>
                      <m:r>
                        <a:rPr xmlns:a="http://schemas.openxmlformats.org/drawingml/2006/main" sz="5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lim</m:t>
                      </m:r>
                    </m:e>
                    <m:lim>
                      <m:sSub>
                        <m:e>
                          <m:r>
                            <a:rPr xmlns:a="http://schemas.openxmlformats.org/drawingml/2006/main" sz="5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a:rPr xmlns:a="http://schemas.openxmlformats.org/drawingml/2006/main" sz="5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xmlns:a="http://schemas.openxmlformats.org/drawingml/2006/main" sz="5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←</m:t>
                      </m:r>
                      <m:sSub>
                        <m:e>
                          <m:r>
                            <a:rPr xmlns:a="http://schemas.openxmlformats.org/drawingml/2006/main" sz="5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xmlns:a="http://schemas.openxmlformats.org/drawingml/2006/main" sz="5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</m:lim>
                  </m:limLow>
                  <m:r>
                    <a:rPr xmlns:a="http://schemas.openxmlformats.org/drawingml/2006/main" sz="51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Pr</m:t>
                  </m:r>
                  <m:r>
                    <a:rPr xmlns:a="http://schemas.openxmlformats.org/drawingml/2006/main" sz="51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sSub>
                    <m:e>
                      <m:r>
                        <a:rPr xmlns:a="http://schemas.openxmlformats.org/drawingml/2006/main" sz="5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</m:e>
                    <m:sub>
                      <m:r>
                        <a:rPr xmlns:a="http://schemas.openxmlformats.org/drawingml/2006/main" sz="5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  <m:r>
                    <a:rPr xmlns:a="http://schemas.openxmlformats.org/drawingml/2006/main" sz="51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51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1</m:t>
                  </m:r>
                  <m:r>
                    <a:rPr xmlns:a="http://schemas.openxmlformats.org/drawingml/2006/main" sz="51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|</m:t>
                  </m:r>
                  <m:r>
                    <a:rPr xmlns:a="http://schemas.openxmlformats.org/drawingml/2006/main" sz="51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X</m:t>
                  </m:r>
                  <m:r>
                    <a:rPr xmlns:a="http://schemas.openxmlformats.org/drawingml/2006/main" sz="51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sSub>
                    <m:e>
                      <m:r>
                        <a:rPr xmlns:a="http://schemas.openxmlformats.org/drawingml/2006/main" sz="5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c</m:t>
                      </m:r>
                    </m:e>
                    <m:sub>
                      <m:r>
                        <a:rPr xmlns:a="http://schemas.openxmlformats.org/drawingml/2006/main" sz="5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sub>
                  </m:sSub>
                  <m:r>
                    <a:rPr xmlns:a="http://schemas.openxmlformats.org/drawingml/2006/main" sz="51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</m:oMath>
              </m:oMathPara>
            </a14:m>
          </a:p>
          <a:p>
            <a:pPr lvl="1" marL="1072895" indent="-536447" defTabSz="2145738">
              <a:spcBef>
                <a:spcPts val="3900"/>
              </a:spcBef>
              <a:defRPr sz="4224"/>
            </a:pPr>
            <a:r>
              <a:t>This means that the </a:t>
            </a:r>
            <a:br/>
            <a:r>
              <a:t>conditional probability of</a:t>
            </a:r>
            <a:br/>
            <a:r>
              <a:t>treatment is discontinuous </a:t>
            </a:r>
            <a:br/>
            <a:r>
              <a:t>at the cutoff in the limit</a:t>
            </a:r>
          </a:p>
          <a:p>
            <a:pPr marL="536447" indent="-536447" defTabSz="2145738">
              <a:spcBef>
                <a:spcPts val="3900"/>
              </a:spcBef>
              <a:defRPr sz="4224"/>
            </a:pPr>
            <a:r>
              <a:t>We still have our continuity </a:t>
            </a:r>
            <a:br/>
            <a:r>
              <a:t>assumption, where </a:t>
            </a:r>
            <a14:m>
              <m:oMath>
                <m:r>
                  <a:rPr xmlns:a="http://schemas.openxmlformats.org/drawingml/2006/main" sz="51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E</m:t>
                </m:r>
                <m:r>
                  <a:rPr xmlns:a="http://schemas.openxmlformats.org/drawingml/2006/main" sz="51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[</m:t>
                </m:r>
                <m:sSup>
                  <m:e>
                    <m:r>
                      <a:rPr xmlns:a="http://schemas.openxmlformats.org/drawingml/2006/main" sz="51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Y</m:t>
                    </m:r>
                  </m:e>
                  <m:sup>
                    <m:r>
                      <a:rPr xmlns:a="http://schemas.openxmlformats.org/drawingml/2006/main" sz="51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0</m:t>
                    </m:r>
                  </m:sup>
                </m:sSup>
                <m:r>
                  <a:rPr xmlns:a="http://schemas.openxmlformats.org/drawingml/2006/main" sz="51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|</m:t>
                </m:r>
                <m:r>
                  <a:rPr xmlns:a="http://schemas.openxmlformats.org/drawingml/2006/main" sz="51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X</m:t>
                </m:r>
                <m:r>
                  <a:rPr xmlns:a="http://schemas.openxmlformats.org/drawingml/2006/main" sz="51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&lt;</m:t>
                </m:r>
                <m:sSub>
                  <m:e>
                    <m:r>
                      <a:rPr xmlns:a="http://schemas.openxmlformats.org/drawingml/2006/main" sz="51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c</m:t>
                    </m:r>
                  </m:e>
                  <m:sub>
                    <m:r>
                      <a:rPr xmlns:a="http://schemas.openxmlformats.org/drawingml/2006/main" sz="51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0</m:t>
                    </m:r>
                  </m:sub>
                </m:sSub>
                <m:r>
                  <a:rPr xmlns:a="http://schemas.openxmlformats.org/drawingml/2006/main" sz="51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]</m:t>
                </m:r>
              </m:oMath>
            </a14:m>
            <a:br/>
            <a:r>
              <a:t>and </a:t>
            </a:r>
            <a14:m>
              <m:oMath>
                <m:r>
                  <a:rPr xmlns:a="http://schemas.openxmlformats.org/drawingml/2006/main" sz="51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E</m:t>
                </m:r>
                <m:r>
                  <a:rPr xmlns:a="http://schemas.openxmlformats.org/drawingml/2006/main" sz="51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[</m:t>
                </m:r>
                <m:sSup>
                  <m:e>
                    <m:r>
                      <a:rPr xmlns:a="http://schemas.openxmlformats.org/drawingml/2006/main" sz="51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Y</m:t>
                    </m:r>
                  </m:e>
                  <m:sup>
                    <m:r>
                      <a:rPr xmlns:a="http://schemas.openxmlformats.org/drawingml/2006/main" sz="51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sup>
                </m:sSup>
                <m:r>
                  <a:rPr xmlns:a="http://schemas.openxmlformats.org/drawingml/2006/main" sz="51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|</m:t>
                </m:r>
                <m:r>
                  <a:rPr xmlns:a="http://schemas.openxmlformats.org/drawingml/2006/main" sz="51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X</m:t>
                </m:r>
                <m:r>
                  <a:rPr xmlns:a="http://schemas.openxmlformats.org/drawingml/2006/main" sz="51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≥</m:t>
                </m:r>
                <m:sSub>
                  <m:e>
                    <m:r>
                      <a:rPr xmlns:a="http://schemas.openxmlformats.org/drawingml/2006/main" sz="51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c</m:t>
                    </m:r>
                  </m:e>
                  <m:sub>
                    <m:r>
                      <a:rPr xmlns:a="http://schemas.openxmlformats.org/drawingml/2006/main" sz="51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0</m:t>
                    </m:r>
                  </m:sub>
                </m:sSub>
                <m:r>
                  <a:rPr xmlns:a="http://schemas.openxmlformats.org/drawingml/2006/main" sz="51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]</m:t>
                </m:r>
              </m:oMath>
            </a14:m>
            <a:r>
              <a:t> are smooth</a:t>
            </a:r>
            <a:br/>
            <a:r>
              <a:t>and continuous</a:t>
            </a:r>
            <a:endParaRPr sz="4800"/>
          </a:p>
        </p:txBody>
      </p:sp>
      <p:pic>
        <p:nvPicPr>
          <p:cNvPr id="39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057961" y="6980690"/>
            <a:ext cx="14201216" cy="66244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Fuzzy RDD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Fuzzy RDD</a:t>
            </a:r>
          </a:p>
        </p:txBody>
      </p:sp>
      <p:sp>
        <p:nvSpPr>
          <p:cNvPr id="394" name="The Estimator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The Estimator</a:t>
            </a:r>
          </a:p>
        </p:txBody>
      </p:sp>
      <p:sp>
        <p:nvSpPr>
          <p:cNvPr id="395" name="Estimating the Fuzzy RDD is similar to IV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60831" indent="-560831" defTabSz="2243271">
              <a:spcBef>
                <a:spcPts val="4100"/>
              </a:spcBef>
              <a:defRPr sz="4416"/>
            </a:pPr>
            <a:r>
              <a:t>Estimating the Fuzzy RDD is similar to IV</a:t>
            </a:r>
          </a:p>
          <a:p>
            <a:pPr lvl="1" marL="1121663" indent="-560831" defTabSz="2243271">
              <a:spcBef>
                <a:spcPts val="4100"/>
              </a:spcBef>
              <a:defRPr sz="4416"/>
            </a:pPr>
            <a14:m>
              <m:oMathPara>
                <m:oMathParaPr>
                  <m:jc m:val="left"/>
                </m:oMathParaPr>
                <m:oMath>
                  <m:sSub>
                    <m:e>
                      <m:r>
                        <a:rPr xmlns:a="http://schemas.openxmlformats.org/drawingml/2006/main" sz="53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</m:e>
                    <m:sub>
                      <m:r>
                        <a:rPr xmlns:a="http://schemas.openxmlformats.org/drawingml/2006/main" sz="53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  <m:r>
                        <a:rPr xmlns:a="http://schemas.openxmlformats.org/drawingml/2006/main" sz="53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u</m:t>
                      </m:r>
                      <m:r>
                        <a:rPr xmlns:a="http://schemas.openxmlformats.org/drawingml/2006/main" sz="53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  <m:r>
                        <a:rPr xmlns:a="http://schemas.openxmlformats.org/drawingml/2006/main" sz="53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  <m:r>
                        <a:rPr xmlns:a="http://schemas.openxmlformats.org/drawingml/2006/main" sz="53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xmlns:a="http://schemas.openxmlformats.org/drawingml/2006/main" sz="53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  <m:r>
                        <a:rPr xmlns:a="http://schemas.openxmlformats.org/drawingml/2006/main" sz="53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xmlns:a="http://schemas.openxmlformats.org/drawingml/2006/main" sz="53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</m:sub>
                  </m:sSub>
                  <m:r>
                    <a:rPr xmlns:a="http://schemas.openxmlformats.org/drawingml/2006/main" sz="53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f>
                    <m:fPr>
                      <m:ctrlPr>
                        <a:rPr xmlns:a="http://schemas.openxmlformats.org/drawingml/2006/main" sz="53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sSub>
                        <m:e>
                          <m:r>
                            <a:rPr xmlns:a="http://schemas.openxmlformats.org/drawingml/2006/main" sz="53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sub>
                          <m:sSub>
                            <m:e>
                              <m:r>
                                <a:rPr xmlns:a="http://schemas.openxmlformats.org/drawingml/2006/main" sz="53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e>
                            <m:sub>
                              <m:r>
                                <a:rPr xmlns:a="http://schemas.openxmlformats.org/drawingml/2006/main" sz="53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xmlns:a="http://schemas.openxmlformats.org/drawingml/2006/main" sz="53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←</m:t>
                          </m:r>
                          <m:r>
                            <a:rPr xmlns:a="http://schemas.openxmlformats.org/drawingml/2006/main" sz="53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sub>
                      </m:sSub>
                      <m:r>
                        <a:rPr xmlns:a="http://schemas.openxmlformats.org/drawingml/2006/main" sz="53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  <m:r>
                        <a:rPr xmlns:a="http://schemas.openxmlformats.org/drawingml/2006/main" sz="53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xmlns:a="http://schemas.openxmlformats.org/drawingml/2006/main" sz="53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xmlns:a="http://schemas.openxmlformats.org/drawingml/2006/main" sz="53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xmlns:a="http://schemas.openxmlformats.org/drawingml/2006/main" sz="53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xmlns:a="http://schemas.openxmlformats.org/drawingml/2006/main" sz="53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e>
                          <m:r>
                            <a:rPr xmlns:a="http://schemas.openxmlformats.org/drawingml/2006/main" sz="53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a:rPr xmlns:a="http://schemas.openxmlformats.org/drawingml/2006/main" sz="53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xmlns:a="http://schemas.openxmlformats.org/drawingml/2006/main" sz="53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  <m:r>
                        <a:rPr xmlns:a="http://schemas.openxmlformats.org/drawingml/2006/main" sz="53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-</m:t>
                      </m:r>
                      <m:sSub>
                        <m:e>
                          <m:r>
                            <a:rPr xmlns:a="http://schemas.openxmlformats.org/drawingml/2006/main" sz="53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sub>
                          <m:r>
                            <a:rPr xmlns:a="http://schemas.openxmlformats.org/drawingml/2006/main" sz="53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xmlns:a="http://schemas.openxmlformats.org/drawingml/2006/main" sz="53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→</m:t>
                          </m:r>
                          <m:sSub>
                            <m:e>
                              <m:r>
                                <a:rPr xmlns:a="http://schemas.openxmlformats.org/drawingml/2006/main" sz="53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e>
                            <m:sub>
                              <m:r>
                                <a:rPr xmlns:a="http://schemas.openxmlformats.org/drawingml/2006/main" sz="53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b>
                      </m:sSub>
                      <m:r>
                        <a:rPr xmlns:a="http://schemas.openxmlformats.org/drawingml/2006/main" sz="53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  <m:r>
                        <a:rPr xmlns:a="http://schemas.openxmlformats.org/drawingml/2006/main" sz="53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xmlns:a="http://schemas.openxmlformats.org/drawingml/2006/main" sz="53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xmlns:a="http://schemas.openxmlformats.org/drawingml/2006/main" sz="53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xmlns:a="http://schemas.openxmlformats.org/drawingml/2006/main" sz="53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xmlns:a="http://schemas.openxmlformats.org/drawingml/2006/main" sz="53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e>
                          <m:r>
                            <a:rPr xmlns:a="http://schemas.openxmlformats.org/drawingml/2006/main" sz="53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a:rPr xmlns:a="http://schemas.openxmlformats.org/drawingml/2006/main" sz="53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xmlns:a="http://schemas.openxmlformats.org/drawingml/2006/main" sz="53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num>
                    <m:den>
                      <m:sSub>
                        <m:e>
                          <m:r>
                            <a:rPr xmlns:a="http://schemas.openxmlformats.org/drawingml/2006/main" sz="53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sub>
                          <m:sSub>
                            <m:e>
                              <m:r>
                                <a:rPr xmlns:a="http://schemas.openxmlformats.org/drawingml/2006/main" sz="53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e>
                            <m:sub>
                              <m:r>
                                <a:rPr xmlns:a="http://schemas.openxmlformats.org/drawingml/2006/main" sz="53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xmlns:a="http://schemas.openxmlformats.org/drawingml/2006/main" sz="53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←</m:t>
                          </m:r>
                          <m:r>
                            <a:rPr xmlns:a="http://schemas.openxmlformats.org/drawingml/2006/main" sz="53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sub>
                      </m:sSub>
                      <m:r>
                        <a:rPr xmlns:a="http://schemas.openxmlformats.org/drawingml/2006/main" sz="53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  <m:r>
                        <a:rPr xmlns:a="http://schemas.openxmlformats.org/drawingml/2006/main" sz="53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xmlns:a="http://schemas.openxmlformats.org/drawingml/2006/main" sz="53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xmlns:a="http://schemas.openxmlformats.org/drawingml/2006/main" sz="53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xmlns:a="http://schemas.openxmlformats.org/drawingml/2006/main" sz="53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xmlns:a="http://schemas.openxmlformats.org/drawingml/2006/main" sz="53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e>
                          <m:r>
                            <a:rPr xmlns:a="http://schemas.openxmlformats.org/drawingml/2006/main" sz="53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a:rPr xmlns:a="http://schemas.openxmlformats.org/drawingml/2006/main" sz="53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xmlns:a="http://schemas.openxmlformats.org/drawingml/2006/main" sz="53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  <m:r>
                        <a:rPr xmlns:a="http://schemas.openxmlformats.org/drawingml/2006/main" sz="53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-</m:t>
                      </m:r>
                      <m:sSub>
                        <m:e>
                          <m:r>
                            <a:rPr xmlns:a="http://schemas.openxmlformats.org/drawingml/2006/main" sz="53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sub>
                          <m:r>
                            <a:rPr xmlns:a="http://schemas.openxmlformats.org/drawingml/2006/main" sz="53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xmlns:a="http://schemas.openxmlformats.org/drawingml/2006/main" sz="53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→</m:t>
                          </m:r>
                          <m:sSub>
                            <m:e>
                              <m:r>
                                <a:rPr xmlns:a="http://schemas.openxmlformats.org/drawingml/2006/main" sz="53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e>
                            <m:sub>
                              <m:r>
                                <a:rPr xmlns:a="http://schemas.openxmlformats.org/drawingml/2006/main" sz="53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b>
                      </m:sSub>
                      <m:r>
                        <a:rPr xmlns:a="http://schemas.openxmlformats.org/drawingml/2006/main" sz="53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  <m:r>
                        <a:rPr xmlns:a="http://schemas.openxmlformats.org/drawingml/2006/main" sz="53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xmlns:a="http://schemas.openxmlformats.org/drawingml/2006/main" sz="53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xmlns:a="http://schemas.openxmlformats.org/drawingml/2006/main" sz="53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xmlns:a="http://schemas.openxmlformats.org/drawingml/2006/main" sz="53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xmlns:a="http://schemas.openxmlformats.org/drawingml/2006/main" sz="53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e>
                          <m:r>
                            <a:rPr xmlns:a="http://schemas.openxmlformats.org/drawingml/2006/main" sz="53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a:rPr xmlns:a="http://schemas.openxmlformats.org/drawingml/2006/main" sz="53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xmlns:a="http://schemas.openxmlformats.org/drawingml/2006/main" sz="53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den>
                  </m:f>
                </m:oMath>
              </m:oMathPara>
            </a14:m>
          </a:p>
          <a:p>
            <a:pPr lvl="1" marL="1121663" indent="-560831" defTabSz="2243271">
              <a:spcBef>
                <a:spcPts val="4100"/>
              </a:spcBef>
              <a:defRPr sz="4416"/>
            </a:pPr>
            <a:r>
              <a:t>Where our first stage is seen in the denominator and reduced form in the numerator</a:t>
            </a:r>
          </a:p>
          <a:p>
            <a:pPr marL="560831" indent="-560831" defTabSz="2243271">
              <a:spcBef>
                <a:spcPts val="4100"/>
              </a:spcBef>
              <a:defRPr sz="4416"/>
            </a:pPr>
            <a:r>
              <a:t>Estimate</a:t>
            </a:r>
          </a:p>
          <a:p>
            <a:pPr lvl="1" marL="1121663" indent="-560831" defTabSz="2243271">
              <a:spcBef>
                <a:spcPts val="4100"/>
              </a:spcBef>
              <a:defRPr sz="4416"/>
            </a:pPr>
            <a:r>
              <a:t>We can use a 2SLS for estimating the first stage and then the 2nd stage</a:t>
            </a:r>
          </a:p>
          <a:p>
            <a:pPr lvl="1" marL="1121663" indent="-560831" defTabSz="2243271">
              <a:spcBef>
                <a:spcPts val="4100"/>
              </a:spcBef>
              <a:defRPr sz="4416"/>
            </a:pPr>
            <a:r>
              <a:t>Think of </a:t>
            </a:r>
            <a14:m>
              <m:oMath>
                <m:r>
                  <a:rPr xmlns:a="http://schemas.openxmlformats.org/drawingml/2006/main" sz="48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Z</m:t>
                </m:r>
              </m:oMath>
            </a14:m>
            <a:r>
              <a:t> as the instrument that is 1 when </a:t>
            </a:r>
            <a14:m>
              <m:oMath>
                <m:r>
                  <a:rPr xmlns:a="http://schemas.openxmlformats.org/drawingml/2006/main" sz="53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X</m:t>
                </m:r>
                <m:r>
                  <a:rPr xmlns:a="http://schemas.openxmlformats.org/drawingml/2006/main" sz="53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≥</m:t>
                </m:r>
                <m:sSub>
                  <m:e>
                    <m:r>
                      <a:rPr xmlns:a="http://schemas.openxmlformats.org/drawingml/2006/main" sz="5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c</m:t>
                    </m:r>
                  </m:e>
                  <m:sub>
                    <m:r>
                      <a:rPr xmlns:a="http://schemas.openxmlformats.org/drawingml/2006/main" sz="5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0</m:t>
                    </m:r>
                  </m:sub>
                </m:sSub>
              </m:oMath>
            </a14:m>
            <a:r>
              <a:t> and 0 when </a:t>
            </a:r>
            <a14:m>
              <m:oMath>
                <m:r>
                  <a:rPr xmlns:a="http://schemas.openxmlformats.org/drawingml/2006/main" sz="53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X</m:t>
                </m:r>
                <m:r>
                  <a:rPr xmlns:a="http://schemas.openxmlformats.org/drawingml/2006/main" sz="53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&lt;</m:t>
                </m:r>
                <m:sSub>
                  <m:e>
                    <m:r>
                      <a:rPr xmlns:a="http://schemas.openxmlformats.org/drawingml/2006/main" sz="5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c</m:t>
                    </m:r>
                  </m:e>
                  <m:sub>
                    <m:r>
                      <a:rPr xmlns:a="http://schemas.openxmlformats.org/drawingml/2006/main" sz="5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0</m:t>
                    </m:r>
                  </m:sub>
                </m:sSub>
              </m:oMath>
            </a14:m>
            <a:endParaRPr sz="4800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Fuzzy RDD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Fuzzy RDD</a:t>
            </a:r>
          </a:p>
        </p:txBody>
      </p:sp>
      <p:sp>
        <p:nvSpPr>
          <p:cNvPr id="398" name="Assumptions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Assumptions</a:t>
            </a:r>
          </a:p>
        </p:txBody>
      </p:sp>
      <p:sp>
        <p:nvSpPr>
          <p:cNvPr id="399" name="Continuity Assumption (Indirectly Testable)…"/>
          <p:cNvSpPr txBox="1"/>
          <p:nvPr>
            <p:ph type="body" idx="1"/>
          </p:nvPr>
        </p:nvSpPr>
        <p:spPr>
          <a:xfrm>
            <a:off x="1206500" y="3587896"/>
            <a:ext cx="21971000" cy="8916620"/>
          </a:xfrm>
          <a:prstGeom prst="rect">
            <a:avLst/>
          </a:prstGeom>
        </p:spPr>
        <p:txBody>
          <a:bodyPr/>
          <a:lstStyle/>
          <a:p>
            <a:pPr marL="384047" indent="-384047" defTabSz="1536153">
              <a:spcBef>
                <a:spcPts val="2800"/>
              </a:spcBef>
              <a:defRPr sz="3024"/>
            </a:pPr>
            <a:r>
              <a:t>Continuity Assumption (Indirectly Testable) </a:t>
            </a:r>
          </a:p>
          <a:p>
            <a:pPr lvl="1" marL="768095" indent="-384047" defTabSz="1536153">
              <a:spcBef>
                <a:spcPts val="2800"/>
              </a:spcBef>
              <a:defRPr sz="3024"/>
            </a:pPr>
            <a14:m>
              <m:oMath>
                <m:r>
                  <a:rPr xmlns:a="http://schemas.openxmlformats.org/drawingml/2006/main" sz="38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E</m:t>
                </m:r>
                <m:r>
                  <a:rPr xmlns:a="http://schemas.openxmlformats.org/drawingml/2006/main" sz="38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[</m:t>
                </m:r>
                <m:sSup>
                  <m:e>
                    <m:r>
                      <a:rPr xmlns:a="http://schemas.openxmlformats.org/drawingml/2006/main" sz="3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Y</m:t>
                    </m:r>
                  </m:e>
                  <m:sup>
                    <m:r>
                      <a:rPr xmlns:a="http://schemas.openxmlformats.org/drawingml/2006/main" sz="3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0</m:t>
                    </m:r>
                  </m:sup>
                </m:sSup>
                <m:r>
                  <a:rPr xmlns:a="http://schemas.openxmlformats.org/drawingml/2006/main" sz="38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]</m:t>
                </m:r>
              </m:oMath>
            </a14:m>
            <a:r>
              <a:t> and </a:t>
            </a:r>
            <a14:m>
              <m:oMath>
                <m:r>
                  <a:rPr xmlns:a="http://schemas.openxmlformats.org/drawingml/2006/main" sz="38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E</m:t>
                </m:r>
                <m:r>
                  <a:rPr xmlns:a="http://schemas.openxmlformats.org/drawingml/2006/main" sz="38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[</m:t>
                </m:r>
                <m:sSup>
                  <m:e>
                    <m:r>
                      <a:rPr xmlns:a="http://schemas.openxmlformats.org/drawingml/2006/main" sz="3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Y</m:t>
                    </m:r>
                  </m:e>
                  <m:sup>
                    <m:r>
                      <a:rPr xmlns:a="http://schemas.openxmlformats.org/drawingml/2006/main" sz="3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sup>
                </m:sSup>
                <m:r>
                  <a:rPr xmlns:a="http://schemas.openxmlformats.org/drawingml/2006/main" sz="38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]</m:t>
                </m:r>
              </m:oMath>
            </a14:m>
            <a:r>
              <a:t> are smooth and continuous functions at </a:t>
            </a:r>
            <a14:m>
              <m:oMath>
                <m:r>
                  <a:rPr xmlns:a="http://schemas.openxmlformats.org/drawingml/2006/main" sz="36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X</m:t>
                </m:r>
                <m:r>
                  <a:rPr xmlns:a="http://schemas.openxmlformats.org/drawingml/2006/main" sz="36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sSub>
                  <m:e>
                    <m:r>
                      <a:rPr xmlns:a="http://schemas.openxmlformats.org/drawingml/2006/main" sz="3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c</m:t>
                    </m:r>
                  </m:e>
                  <m:sub>
                    <m:r>
                      <a:rPr xmlns:a="http://schemas.openxmlformats.org/drawingml/2006/main" sz="3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0</m:t>
                    </m:r>
                  </m:sub>
                </m:sSub>
              </m:oMath>
            </a14:m>
          </a:p>
          <a:p>
            <a:pPr marL="384047" indent="-384047" defTabSz="1536153">
              <a:spcBef>
                <a:spcPts val="2800"/>
              </a:spcBef>
              <a:defRPr sz="3024"/>
            </a:pPr>
            <a:r>
              <a:t>Exclusion Restriction Assumption</a:t>
            </a:r>
          </a:p>
          <a:p>
            <a:pPr lvl="1" marL="768095" indent="-384047" defTabSz="1536153">
              <a:spcBef>
                <a:spcPts val="2800"/>
              </a:spcBef>
              <a:defRPr sz="3024"/>
            </a:pPr>
            <a14:m>
              <m:oMath>
                <m:r>
                  <a:rPr xmlns:a="http://schemas.openxmlformats.org/drawingml/2006/main" sz="33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Z</m:t>
                </m:r>
              </m:oMath>
            </a14:m>
            <a:r>
              <a:t> works through </a:t>
            </a:r>
            <a14:m>
              <m:oMath>
                <m:r>
                  <a:rPr xmlns:a="http://schemas.openxmlformats.org/drawingml/2006/main" sz="37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D</m:t>
                </m:r>
              </m:oMath>
            </a14:m>
            <a:r>
              <a:t> and not other sources; the running variable is not associated with other covariates</a:t>
            </a:r>
          </a:p>
          <a:p>
            <a:pPr lvl="1" marL="768095" indent="-384047" defTabSz="1536153">
              <a:spcBef>
                <a:spcPts val="2800"/>
              </a:spcBef>
              <a:defRPr sz="3024"/>
            </a:pPr>
            <a:r>
              <a:t>Not directly testable, but we can look for discontinuous jumps in observed covariates like Card, et al. (2008)</a:t>
            </a:r>
          </a:p>
          <a:p>
            <a:pPr marL="384047" indent="-384047" defTabSz="1536153">
              <a:spcBef>
                <a:spcPts val="2800"/>
              </a:spcBef>
              <a:defRPr sz="3024"/>
            </a:pPr>
            <a:r>
              <a:t>Monotonicity Assumption (Testable)</a:t>
            </a:r>
          </a:p>
          <a:p>
            <a:pPr lvl="1" marL="768095" indent="-384047" defTabSz="1536153">
              <a:spcBef>
                <a:spcPts val="2800"/>
              </a:spcBef>
              <a:defRPr sz="3024"/>
            </a:pPr>
            <a:r>
              <a:t>Conditional probability of treatment with the running variable The running variable is increasing or decreasing but not both</a:t>
            </a:r>
          </a:p>
          <a:p>
            <a:pPr marL="384047" indent="-384047" defTabSz="1536153">
              <a:spcBef>
                <a:spcPts val="2800"/>
              </a:spcBef>
              <a:defRPr sz="3024"/>
            </a:pPr>
            <a:r>
              <a:t>Stable Unit Treatment Value Assumption (Not Testable)</a:t>
            </a:r>
          </a:p>
          <a:p>
            <a:pPr lvl="1" marL="768095" indent="-384047" defTabSz="1536153">
              <a:spcBef>
                <a:spcPts val="2800"/>
              </a:spcBef>
              <a:defRPr sz="3024"/>
            </a:pPr>
            <a:r>
              <a:t>No spillovers</a:t>
            </a:r>
          </a:p>
          <a:p>
            <a:pPr marL="384047" indent="-384047" defTabSz="1536153">
              <a:spcBef>
                <a:spcPts val="2800"/>
              </a:spcBef>
              <a:defRPr sz="3024"/>
            </a:pPr>
            <a:r>
              <a:t>Non-Zero 1st Stage Assumption (Testable)</a:t>
            </a:r>
          </a:p>
          <a:p>
            <a:pPr lvl="1" marL="768095" indent="-384047" defTabSz="1536153">
              <a:spcBef>
                <a:spcPts val="2800"/>
              </a:spcBef>
              <a:defRPr sz="3024"/>
            </a:pPr>
            <a:r>
              <a:t>There is an associated between the running variable and the conditional probability of treatment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Fuzzy RDD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Fuzzy RDD</a:t>
            </a:r>
          </a:p>
        </p:txBody>
      </p:sp>
      <p:sp>
        <p:nvSpPr>
          <p:cNvPr id="402" name="1st Stage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1st Stage</a:t>
            </a:r>
          </a:p>
        </p:txBody>
      </p:sp>
      <p:sp>
        <p:nvSpPr>
          <p:cNvPr id="403" name="We can estimate the Fuzzy RDD in two stages or with a reduced form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75487" indent="-475487" defTabSz="1901904">
              <a:spcBef>
                <a:spcPts val="3500"/>
              </a:spcBef>
              <a:defRPr sz="3743"/>
            </a:pPr>
            <a:r>
              <a:t>We can estimate the Fuzzy RDD in two stages or with a reduced form</a:t>
            </a:r>
          </a:p>
          <a:p>
            <a:pPr marL="475487" indent="-475487" defTabSz="1901904">
              <a:spcBef>
                <a:spcPts val="3500"/>
              </a:spcBef>
              <a:defRPr sz="3743"/>
            </a:pPr>
            <a:r>
              <a:t>1st Stage with no interaction</a:t>
            </a:r>
          </a:p>
          <a:p>
            <a:pPr lvl="1" marL="950975" indent="-475487" defTabSz="1901904">
              <a:spcBef>
                <a:spcPts val="3500"/>
              </a:spcBef>
              <a:defRPr sz="3743"/>
            </a:pPr>
            <a14:m>
              <m:oMathPara>
                <m:oMathParaPr>
                  <m:jc m:val="left"/>
                </m:oMathParaPr>
                <m:oMath>
                  <m:sSub>
                    <m:e>
                      <m:r>
                        <a:rPr xmlns:a="http://schemas.openxmlformats.org/drawingml/2006/main" sz="4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</m:e>
                    <m:sub>
                      <m:r>
                        <a:rPr xmlns:a="http://schemas.openxmlformats.org/drawingml/2006/main" sz="4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  <m:r>
                    <a:rPr xmlns:a="http://schemas.openxmlformats.org/drawingml/2006/main" sz="45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sSub>
                    <m:e>
                      <m:r>
                        <a:rPr xmlns:a="http://schemas.openxmlformats.org/drawingml/2006/main" sz="4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γ</m:t>
                      </m:r>
                    </m:e>
                    <m:sub>
                      <m:r>
                        <a:rPr xmlns:a="http://schemas.openxmlformats.org/drawingml/2006/main" sz="4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sub>
                  </m:sSub>
                  <m:r>
                    <a:rPr xmlns:a="http://schemas.openxmlformats.org/drawingml/2006/main" sz="45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+</m:t>
                  </m:r>
                  <m:sSub>
                    <m:e>
                      <m:r>
                        <a:rPr xmlns:a="http://schemas.openxmlformats.org/drawingml/2006/main" sz="4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γ</m:t>
                      </m:r>
                    </m:e>
                    <m:sub>
                      <m:r>
                        <a:rPr xmlns:a="http://schemas.openxmlformats.org/drawingml/2006/main" sz="4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sub>
                  </m:sSub>
                  <m:sSub>
                    <m:e>
                      <m:r>
                        <a:rPr xmlns:a="http://schemas.openxmlformats.org/drawingml/2006/main" sz="4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e>
                    <m:sub>
                      <m:r>
                        <a:rPr xmlns:a="http://schemas.openxmlformats.org/drawingml/2006/main" sz="4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  <m:r>
                    <a:rPr xmlns:a="http://schemas.openxmlformats.org/drawingml/2006/main" sz="45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+</m:t>
                  </m:r>
                  <m:sSub>
                    <m:e>
                      <m:r>
                        <a:rPr xmlns:a="http://schemas.openxmlformats.org/drawingml/2006/main" sz="4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γ</m:t>
                      </m:r>
                    </m:e>
                    <m:sub>
                      <m:r>
                        <a:rPr xmlns:a="http://schemas.openxmlformats.org/drawingml/2006/main" sz="4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b>
                  </m:sSub>
                  <m:sSubSup>
                    <m:e>
                      <m:r>
                        <a:rPr xmlns:a="http://schemas.openxmlformats.org/drawingml/2006/main" sz="4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e>
                    <m:sub>
                      <m:r>
                        <a:rPr xmlns:a="http://schemas.openxmlformats.org/drawingml/2006/main" sz="4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  <m:sup>
                      <m:r>
                        <a:rPr xmlns:a="http://schemas.openxmlformats.org/drawingml/2006/main" sz="4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p>
                  </m:sSubSup>
                  <m:r>
                    <a:rPr xmlns:a="http://schemas.openxmlformats.org/drawingml/2006/main" sz="45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xmlns:a="http://schemas.openxmlformats.org/drawingml/2006/main" sz="45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.</m:t>
                  </m:r>
                  <m:r>
                    <a:rPr xmlns:a="http://schemas.openxmlformats.org/drawingml/2006/main" sz="45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.</m:t>
                  </m:r>
                  <m:r>
                    <a:rPr xmlns:a="http://schemas.openxmlformats.org/drawingml/2006/main" sz="45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.</m:t>
                  </m:r>
                  <m:r>
                    <a:rPr xmlns:a="http://schemas.openxmlformats.org/drawingml/2006/main" sz="45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+</m:t>
                  </m:r>
                  <m:sSub>
                    <m:e>
                      <m:r>
                        <a:rPr xmlns:a="http://schemas.openxmlformats.org/drawingml/2006/main" sz="4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γ</m:t>
                      </m:r>
                    </m:e>
                    <m:sub>
                      <m:r>
                        <a:rPr xmlns:a="http://schemas.openxmlformats.org/drawingml/2006/main" sz="4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</m:sub>
                  </m:sSub>
                  <m:sSubSup>
                    <m:e>
                      <m:r>
                        <a:rPr xmlns:a="http://schemas.openxmlformats.org/drawingml/2006/main" sz="4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e>
                    <m:sub>
                      <m:r>
                        <a:rPr xmlns:a="http://schemas.openxmlformats.org/drawingml/2006/main" sz="4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  <m:sup>
                      <m:r>
                        <a:rPr xmlns:a="http://schemas.openxmlformats.org/drawingml/2006/main" sz="4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</m:sup>
                  </m:sSubSup>
                  <m:r>
                    <a:rPr xmlns:a="http://schemas.openxmlformats.org/drawingml/2006/main" sz="45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xmlns:a="http://schemas.openxmlformats.org/drawingml/2006/main" sz="45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π</m:t>
                  </m:r>
                  <m:sSub>
                    <m:e>
                      <m:r>
                        <a:rPr xmlns:a="http://schemas.openxmlformats.org/drawingml/2006/main" sz="4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</m:e>
                    <m:sub>
                      <m:r>
                        <a:rPr xmlns:a="http://schemas.openxmlformats.org/drawingml/2006/main" sz="4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  <m:r>
                    <a:rPr xmlns:a="http://schemas.openxmlformats.org/drawingml/2006/main" sz="45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+</m:t>
                  </m:r>
                  <m:sSub>
                    <m:e>
                      <m:r>
                        <a:rPr xmlns:a="http://schemas.openxmlformats.org/drawingml/2006/main" sz="4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ζ</m:t>
                      </m:r>
                    </m:e>
                    <m:sub>
                      <m:r>
                        <a:rPr xmlns:a="http://schemas.openxmlformats.org/drawingml/2006/main" sz="4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</m:oMath>
              </m:oMathPara>
            </a14:m>
          </a:p>
          <a:p>
            <a:pPr lvl="1" marL="950975" indent="-475487" defTabSz="1901904">
              <a:spcBef>
                <a:spcPts val="3500"/>
              </a:spcBef>
              <a:defRPr sz="3743"/>
            </a:pPr>
            <a:r>
              <a:t>Where </a:t>
            </a:r>
            <a14:m>
              <m:oMath>
                <m:sSub>
                  <m:e>
                    <m:r>
                      <a:rPr xmlns:a="http://schemas.openxmlformats.org/drawingml/2006/main" sz="45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Z</m:t>
                    </m:r>
                  </m:e>
                  <m:sub>
                    <m:r>
                      <a:rPr xmlns:a="http://schemas.openxmlformats.org/drawingml/2006/main" sz="45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i</m:t>
                    </m:r>
                  </m:sub>
                </m:sSub>
              </m:oMath>
            </a14:m>
            <a:r>
              <a:t> is 1 if </a:t>
            </a:r>
            <a14:m>
              <m:oMath>
                <m:r>
                  <a:rPr xmlns:a="http://schemas.openxmlformats.org/drawingml/2006/main" sz="45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X</m:t>
                </m:r>
                <m:r>
                  <a:rPr xmlns:a="http://schemas.openxmlformats.org/drawingml/2006/main" sz="45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≥</m:t>
                </m:r>
                <m:sSub>
                  <m:e>
                    <m:r>
                      <a:rPr xmlns:a="http://schemas.openxmlformats.org/drawingml/2006/main" sz="45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c</m:t>
                    </m:r>
                  </m:e>
                  <m:sub>
                    <m:r>
                      <a:rPr xmlns:a="http://schemas.openxmlformats.org/drawingml/2006/main" sz="45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0</m:t>
                    </m:r>
                  </m:sub>
                </m:sSub>
              </m:oMath>
            </a14:m>
            <a:r>
              <a:t> and 0 if </a:t>
            </a:r>
            <a14:m>
              <m:oMath>
                <m:r>
                  <a:rPr xmlns:a="http://schemas.openxmlformats.org/drawingml/2006/main" sz="45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X</m:t>
                </m:r>
                <m:r>
                  <a:rPr xmlns:a="http://schemas.openxmlformats.org/drawingml/2006/main" sz="45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&lt;</m:t>
                </m:r>
                <m:sSub>
                  <m:e>
                    <m:r>
                      <a:rPr xmlns:a="http://schemas.openxmlformats.org/drawingml/2006/main" sz="45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c</m:t>
                    </m:r>
                  </m:e>
                  <m:sub>
                    <m:r>
                      <a:rPr xmlns:a="http://schemas.openxmlformats.org/drawingml/2006/main" sz="45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0</m:t>
                    </m:r>
                  </m:sub>
                </m:sSub>
              </m:oMath>
            </a14:m>
          </a:p>
          <a:p>
            <a:pPr lvl="1" marL="950975" indent="-475487" defTabSz="1901904">
              <a:spcBef>
                <a:spcPts val="3500"/>
              </a:spcBef>
              <a:defRPr sz="3743"/>
            </a:pPr>
            <a14:m>
              <m:oMath>
                <m:r>
                  <a:rPr xmlns:a="http://schemas.openxmlformats.org/drawingml/2006/main" sz="44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π</m:t>
                </m:r>
              </m:oMath>
            </a14:m>
            <a:r>
              <a:t> is the causal effect of </a:t>
            </a:r>
            <a14:m>
              <m:oMath>
                <m:sSub>
                  <m:e>
                    <m:r>
                      <a:rPr xmlns:a="http://schemas.openxmlformats.org/drawingml/2006/main" sz="45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Z</m:t>
                    </m:r>
                  </m:e>
                  <m:sub>
                    <m:r>
                      <a:rPr xmlns:a="http://schemas.openxmlformats.org/drawingml/2006/main" sz="45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i</m:t>
                    </m:r>
                  </m:sub>
                </m:sSub>
              </m:oMath>
            </a14:m>
            <a:r>
              <a:t> on </a:t>
            </a:r>
            <a14:m>
              <m:oMath>
                <m:sSub>
                  <m:e>
                    <m:r>
                      <a:rPr xmlns:a="http://schemas.openxmlformats.org/drawingml/2006/main" sz="45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D</m:t>
                    </m:r>
                  </m:e>
                  <m:sub>
                    <m:r>
                      <a:rPr xmlns:a="http://schemas.openxmlformats.org/drawingml/2006/main" sz="45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i</m:t>
                    </m:r>
                  </m:sub>
                </m:sSub>
              </m:oMath>
            </a14:m>
          </a:p>
          <a:p>
            <a:pPr marL="475487" indent="-475487" defTabSz="1901904">
              <a:spcBef>
                <a:spcPts val="3500"/>
              </a:spcBef>
              <a:defRPr sz="3743"/>
            </a:pPr>
            <a:r>
              <a:t>1st Stage with interaction </a:t>
            </a:r>
          </a:p>
          <a:p>
            <a:pPr lvl="1" marL="950975" indent="-475487" defTabSz="1901904">
              <a:spcBef>
                <a:spcPts val="3500"/>
              </a:spcBef>
              <a:defRPr sz="3743"/>
            </a:pPr>
            <a:r>
              <a:t>We can interact </a:t>
            </a:r>
            <a14:m>
              <m:oMath>
                <m:sSub>
                  <m:e>
                    <m:r>
                      <a:rPr xmlns:a="http://schemas.openxmlformats.org/drawingml/2006/main" sz="45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Z</m:t>
                    </m:r>
                  </m:e>
                  <m:sub>
                    <m:r>
                      <a:rPr xmlns:a="http://schemas.openxmlformats.org/drawingml/2006/main" sz="45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i</m:t>
                    </m:r>
                  </m:sub>
                </m:sSub>
              </m:oMath>
            </a14:m>
            <a:r>
              <a:t> with </a:t>
            </a:r>
            <a14:m>
              <m:oMath>
                <m:sSub>
                  <m:e>
                    <m:r>
                      <a:rPr xmlns:a="http://schemas.openxmlformats.org/drawingml/2006/main" sz="45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D</m:t>
                    </m:r>
                  </m:e>
                  <m:sub>
                    <m:r>
                      <a:rPr xmlns:a="http://schemas.openxmlformats.org/drawingml/2006/main" sz="45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i</m:t>
                    </m:r>
                  </m:sub>
                </m:sSub>
              </m:oMath>
            </a14:m>
            <a:r>
              <a:t> to change the slope and the intercept at the cutoff</a:t>
            </a:r>
          </a:p>
          <a:p>
            <a:pPr lvl="1" marL="950975" indent="-475487" defTabSz="1901904">
              <a:spcBef>
                <a:spcPts val="3500"/>
              </a:spcBef>
              <a:defRPr sz="3743"/>
            </a:pPr>
            <a14:m>
              <m:oMathPara>
                <m:oMathParaPr>
                  <m:jc m:val="left"/>
                </m:oMathParaPr>
                <m:oMath>
                  <m:sSub>
                    <m:e>
                      <m:r>
                        <a:rPr xmlns:a="http://schemas.openxmlformats.org/drawingml/2006/main" sz="4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</m:e>
                    <m:sub>
                      <m:r>
                        <a:rPr xmlns:a="http://schemas.openxmlformats.org/drawingml/2006/main" sz="4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  <m:r>
                    <a:rPr xmlns:a="http://schemas.openxmlformats.org/drawingml/2006/main" sz="45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sSub>
                    <m:e>
                      <m:r>
                        <a:rPr xmlns:a="http://schemas.openxmlformats.org/drawingml/2006/main" sz="4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γ</m:t>
                      </m:r>
                    </m:e>
                    <m:sub>
                      <m:r>
                        <a:rPr xmlns:a="http://schemas.openxmlformats.org/drawingml/2006/main" sz="4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00</m:t>
                      </m:r>
                    </m:sub>
                  </m:sSub>
                  <m:r>
                    <a:rPr xmlns:a="http://schemas.openxmlformats.org/drawingml/2006/main" sz="45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+</m:t>
                  </m:r>
                  <m:sSub>
                    <m:e>
                      <m:r>
                        <a:rPr xmlns:a="http://schemas.openxmlformats.org/drawingml/2006/main" sz="4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γ</m:t>
                      </m:r>
                    </m:e>
                    <m:sub>
                      <m:r>
                        <a:rPr xmlns:a="http://schemas.openxmlformats.org/drawingml/2006/main" sz="4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01</m:t>
                      </m:r>
                    </m:sub>
                  </m:sSub>
                  <m:sSub>
                    <m:e>
                      <m:limUpp>
                        <m:e>
                          <m:r>
                            <a:rPr xmlns:a="http://schemas.openxmlformats.org/drawingml/2006/main" sz="4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lim>
                          <m:r>
                            <a:rPr xmlns:a="http://schemas.openxmlformats.org/drawingml/2006/main" sz="4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˜</m:t>
                          </m:r>
                        </m:lim>
                      </m:limUpp>
                    </m:e>
                    <m:sub>
                      <m:r>
                        <a:rPr xmlns:a="http://schemas.openxmlformats.org/drawingml/2006/main" sz="4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  <m:r>
                    <a:rPr xmlns:a="http://schemas.openxmlformats.org/drawingml/2006/main" sz="45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+</m:t>
                  </m:r>
                  <m:sSub>
                    <m:e>
                      <m:r>
                        <a:rPr xmlns:a="http://schemas.openxmlformats.org/drawingml/2006/main" sz="4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γ</m:t>
                      </m:r>
                    </m:e>
                    <m:sub>
                      <m:r>
                        <a:rPr xmlns:a="http://schemas.openxmlformats.org/drawingml/2006/main" sz="4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02</m:t>
                      </m:r>
                    </m:sub>
                  </m:sSub>
                  <m:sSubSup>
                    <m:e>
                      <m:limUpp>
                        <m:e>
                          <m:r>
                            <a:rPr xmlns:a="http://schemas.openxmlformats.org/drawingml/2006/main" sz="4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lim>
                          <m:r>
                            <a:rPr xmlns:a="http://schemas.openxmlformats.org/drawingml/2006/main" sz="4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˜</m:t>
                          </m:r>
                        </m:lim>
                      </m:limUpp>
                    </m:e>
                    <m:sub>
                      <m:r>
                        <a:rPr xmlns:a="http://schemas.openxmlformats.org/drawingml/2006/main" sz="4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  <m:sup>
                      <m:r>
                        <a:rPr xmlns:a="http://schemas.openxmlformats.org/drawingml/2006/main" sz="4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p>
                  </m:sSubSup>
                  <m:r>
                    <a:rPr xmlns:a="http://schemas.openxmlformats.org/drawingml/2006/main" sz="45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xmlns:a="http://schemas.openxmlformats.org/drawingml/2006/main" sz="45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.</m:t>
                  </m:r>
                  <m:r>
                    <a:rPr xmlns:a="http://schemas.openxmlformats.org/drawingml/2006/main" sz="45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.</m:t>
                  </m:r>
                  <m:r>
                    <a:rPr xmlns:a="http://schemas.openxmlformats.org/drawingml/2006/main" sz="45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.</m:t>
                  </m:r>
                  <m:r>
                    <a:rPr xmlns:a="http://schemas.openxmlformats.org/drawingml/2006/main" sz="45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+</m:t>
                  </m:r>
                  <m:sSub>
                    <m:e>
                      <m:r>
                        <a:rPr xmlns:a="http://schemas.openxmlformats.org/drawingml/2006/main" sz="4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γ</m:t>
                      </m:r>
                    </m:e>
                    <m:sub>
                      <m:r>
                        <a:rPr xmlns:a="http://schemas.openxmlformats.org/drawingml/2006/main" sz="4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xmlns:a="http://schemas.openxmlformats.org/drawingml/2006/main" sz="4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</m:sub>
                  </m:sSub>
                  <m:sSubSup>
                    <m:e>
                      <m:limUpp>
                        <m:e>
                          <m:r>
                            <a:rPr xmlns:a="http://schemas.openxmlformats.org/drawingml/2006/main" sz="4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lim>
                          <m:r>
                            <a:rPr xmlns:a="http://schemas.openxmlformats.org/drawingml/2006/main" sz="4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˜</m:t>
                          </m:r>
                        </m:lim>
                      </m:limUpp>
                    </m:e>
                    <m:sub>
                      <m:r>
                        <a:rPr xmlns:a="http://schemas.openxmlformats.org/drawingml/2006/main" sz="4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  <m:sup>
                      <m:r>
                        <a:rPr xmlns:a="http://schemas.openxmlformats.org/drawingml/2006/main" sz="4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</m:sup>
                  </m:sSubSup>
                  <m:r>
                    <a:rPr xmlns:a="http://schemas.openxmlformats.org/drawingml/2006/main" sz="45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xmlns:a="http://schemas.openxmlformats.org/drawingml/2006/main" sz="45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π</m:t>
                  </m:r>
                  <m:sSub>
                    <m:e>
                      <m:r>
                        <a:rPr xmlns:a="http://schemas.openxmlformats.org/drawingml/2006/main" sz="4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</m:e>
                    <m:sub>
                      <m:r>
                        <a:rPr xmlns:a="http://schemas.openxmlformats.org/drawingml/2006/main" sz="4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  <m:r>
                    <a:rPr xmlns:a="http://schemas.openxmlformats.org/drawingml/2006/main" sz="45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+</m:t>
                  </m:r>
                  <m:sSub>
                    <m:e>
                      <m:r>
                        <a:rPr xmlns:a="http://schemas.openxmlformats.org/drawingml/2006/main" sz="4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γ</m:t>
                      </m:r>
                    </m:e>
                    <m:sub>
                      <m:r>
                        <a:rPr xmlns:a="http://schemas.openxmlformats.org/drawingml/2006/main" sz="4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11</m:t>
                      </m:r>
                    </m:sub>
                  </m:sSub>
                  <m:sSub>
                    <m:e>
                      <m:limUpp>
                        <m:e>
                          <m:r>
                            <a:rPr xmlns:a="http://schemas.openxmlformats.org/drawingml/2006/main" sz="4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lim>
                          <m:r>
                            <a:rPr xmlns:a="http://schemas.openxmlformats.org/drawingml/2006/main" sz="4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˜</m:t>
                          </m:r>
                        </m:lim>
                      </m:limUpp>
                    </m:e>
                    <m:sub>
                      <m:r>
                        <a:rPr xmlns:a="http://schemas.openxmlformats.org/drawingml/2006/main" sz="4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  <m:sSub>
                    <m:e>
                      <m:r>
                        <a:rPr xmlns:a="http://schemas.openxmlformats.org/drawingml/2006/main" sz="4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</m:e>
                    <m:sub>
                      <m:r>
                        <a:rPr xmlns:a="http://schemas.openxmlformats.org/drawingml/2006/main" sz="4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  <m:r>
                    <a:rPr xmlns:a="http://schemas.openxmlformats.org/drawingml/2006/main" sz="45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+</m:t>
                  </m:r>
                  <m:sSub>
                    <m:e>
                      <m:r>
                        <a:rPr xmlns:a="http://schemas.openxmlformats.org/drawingml/2006/main" sz="4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γ</m:t>
                      </m:r>
                    </m:e>
                    <m:sub>
                      <m:r>
                        <a:rPr xmlns:a="http://schemas.openxmlformats.org/drawingml/2006/main" sz="4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12</m:t>
                      </m:r>
                    </m:sub>
                  </m:sSub>
                  <m:sSubSup>
                    <m:e>
                      <m:limUpp>
                        <m:e>
                          <m:r>
                            <a:rPr xmlns:a="http://schemas.openxmlformats.org/drawingml/2006/main" sz="4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lim>
                          <m:r>
                            <a:rPr xmlns:a="http://schemas.openxmlformats.org/drawingml/2006/main" sz="4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˜</m:t>
                          </m:r>
                        </m:lim>
                      </m:limUpp>
                    </m:e>
                    <m:sub>
                      <m:r>
                        <a:rPr xmlns:a="http://schemas.openxmlformats.org/drawingml/2006/main" sz="4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  <m:sup>
                      <m:r>
                        <a:rPr xmlns:a="http://schemas.openxmlformats.org/drawingml/2006/main" sz="4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p>
                  </m:sSubSup>
                  <m:sSub>
                    <m:e>
                      <m:r>
                        <a:rPr xmlns:a="http://schemas.openxmlformats.org/drawingml/2006/main" sz="4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</m:e>
                    <m:sub>
                      <m:r>
                        <a:rPr xmlns:a="http://schemas.openxmlformats.org/drawingml/2006/main" sz="4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  <m:r>
                    <a:rPr xmlns:a="http://schemas.openxmlformats.org/drawingml/2006/main" sz="45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xmlns:a="http://schemas.openxmlformats.org/drawingml/2006/main" sz="45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.</m:t>
                  </m:r>
                  <m:r>
                    <a:rPr xmlns:a="http://schemas.openxmlformats.org/drawingml/2006/main" sz="45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.</m:t>
                  </m:r>
                  <m:r>
                    <a:rPr xmlns:a="http://schemas.openxmlformats.org/drawingml/2006/main" sz="45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.</m:t>
                  </m:r>
                  <m:r>
                    <a:rPr xmlns:a="http://schemas.openxmlformats.org/drawingml/2006/main" sz="45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+</m:t>
                  </m:r>
                  <m:sSub>
                    <m:e>
                      <m:r>
                        <a:rPr xmlns:a="http://schemas.openxmlformats.org/drawingml/2006/main" sz="4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γ</m:t>
                      </m:r>
                    </m:e>
                    <m:sub>
                      <m:r>
                        <a:rPr xmlns:a="http://schemas.openxmlformats.org/drawingml/2006/main" sz="4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xmlns:a="http://schemas.openxmlformats.org/drawingml/2006/main" sz="4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</m:sub>
                  </m:sSub>
                  <m:sSubSup>
                    <m:e>
                      <m:limUpp>
                        <m:e>
                          <m:r>
                            <a:rPr xmlns:a="http://schemas.openxmlformats.org/drawingml/2006/main" sz="4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lim>
                          <m:r>
                            <a:rPr xmlns:a="http://schemas.openxmlformats.org/drawingml/2006/main" sz="4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˜</m:t>
                          </m:r>
                        </m:lim>
                      </m:limUpp>
                    </m:e>
                    <m:sub>
                      <m:r>
                        <a:rPr xmlns:a="http://schemas.openxmlformats.org/drawingml/2006/main" sz="4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  <m:sup>
                      <m:r>
                        <a:rPr xmlns:a="http://schemas.openxmlformats.org/drawingml/2006/main" sz="4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</m:sup>
                  </m:sSubSup>
                  <m:sSub>
                    <m:e>
                      <m:r>
                        <a:rPr xmlns:a="http://schemas.openxmlformats.org/drawingml/2006/main" sz="4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</m:e>
                    <m:sub>
                      <m:r>
                        <a:rPr xmlns:a="http://schemas.openxmlformats.org/drawingml/2006/main" sz="4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  <m:r>
                    <a:rPr xmlns:a="http://schemas.openxmlformats.org/drawingml/2006/main" sz="45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+</m:t>
                  </m:r>
                  <m:sSub>
                    <m:e>
                      <m:r>
                        <a:rPr xmlns:a="http://schemas.openxmlformats.org/drawingml/2006/main" sz="4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ζ</m:t>
                      </m:r>
                    </m:e>
                    <m:sub>
                      <m:r>
                        <a:rPr xmlns:a="http://schemas.openxmlformats.org/drawingml/2006/main" sz="4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</m:oMath>
              </m:oMathPara>
            </a14:m>
            <a:endParaRPr sz="4800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Fuzzy RDD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Fuzzy RDD</a:t>
            </a:r>
          </a:p>
        </p:txBody>
      </p:sp>
      <p:sp>
        <p:nvSpPr>
          <p:cNvPr id="406" name="2nd Stage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2nd Stage</a:t>
            </a:r>
          </a:p>
        </p:txBody>
      </p:sp>
      <p:sp>
        <p:nvSpPr>
          <p:cNvPr id="407" name="Once we have fitted our treatment   in our 1st stage we can estimate the LATE at the cutoff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24255" indent="-524255" defTabSz="2096971">
              <a:spcBef>
                <a:spcPts val="3800"/>
              </a:spcBef>
              <a:defRPr sz="4128"/>
            </a:pPr>
            <a:r>
              <a:t>Once we have fitted our treatment </a:t>
            </a:r>
            <a14:m>
              <m:oMath>
                <m:sSub>
                  <m:e>
                    <m:limUpp>
                      <m:e>
                        <m:r>
                          <a:rPr xmlns:a="http://schemas.openxmlformats.org/drawingml/2006/main" sz="49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</m:e>
                      <m:lim>
                        <m:r>
                          <a:rPr xmlns:a="http://schemas.openxmlformats.org/drawingml/2006/main" sz="49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̂</m:t>
                        </m:r>
                      </m:lim>
                    </m:limUpp>
                  </m:e>
                  <m:sub>
                    <m:r>
                      <a:rPr xmlns:a="http://schemas.openxmlformats.org/drawingml/2006/main" sz="49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i</m:t>
                    </m:r>
                  </m:sub>
                </m:sSub>
              </m:oMath>
            </a14:m>
            <a:r>
              <a:t> in our 1st stage we can estimate the LATE at the cutoff</a:t>
            </a:r>
          </a:p>
          <a:p>
            <a:pPr marL="524255" indent="-524255" defTabSz="2096971">
              <a:spcBef>
                <a:spcPts val="3800"/>
              </a:spcBef>
              <a:defRPr sz="4128"/>
            </a:pPr>
            <a:r>
              <a:t>2nd Stage with no interaction</a:t>
            </a:r>
          </a:p>
          <a:p>
            <a:pPr lvl="1" marL="1048511" indent="-524255" defTabSz="2096971">
              <a:spcBef>
                <a:spcPts val="3800"/>
              </a:spcBef>
              <a:defRPr sz="4128"/>
            </a:pPr>
            <a:r>
              <a:t>Intercept only changes at the cutoff</a:t>
            </a:r>
          </a:p>
          <a:p>
            <a:pPr lvl="1" marL="1048511" indent="-524255" defTabSz="2096971">
              <a:spcBef>
                <a:spcPts val="3800"/>
              </a:spcBef>
              <a:defRPr sz="4128"/>
            </a:pPr>
            <a14:m>
              <m:oMathPara>
                <m:oMathParaPr>
                  <m:jc m:val="left"/>
                </m:oMathParaPr>
                <m:oMath>
                  <m:sSub>
                    <m:e>
                      <m:r>
                        <a:rPr xmlns:a="http://schemas.openxmlformats.org/drawingml/2006/main" sz="5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</m:e>
                    <m:sub>
                      <m:r>
                        <a:rPr xmlns:a="http://schemas.openxmlformats.org/drawingml/2006/main" sz="5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  <m:r>
                    <a:rPr xmlns:a="http://schemas.openxmlformats.org/drawingml/2006/main" sz="5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5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α</m:t>
                  </m:r>
                  <m:r>
                    <a:rPr xmlns:a="http://schemas.openxmlformats.org/drawingml/2006/main" sz="5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+</m:t>
                  </m:r>
                  <m:sSub>
                    <m:e>
                      <m:r>
                        <a:rPr xmlns:a="http://schemas.openxmlformats.org/drawingml/2006/main" sz="5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β</m:t>
                      </m:r>
                    </m:e>
                    <m:sub>
                      <m:r>
                        <a:rPr xmlns:a="http://schemas.openxmlformats.org/drawingml/2006/main" sz="5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sub>
                  </m:sSub>
                  <m:sSub>
                    <m:e>
                      <m:r>
                        <a:rPr xmlns:a="http://schemas.openxmlformats.org/drawingml/2006/main" sz="5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e>
                    <m:sub>
                      <m:r>
                        <a:rPr xmlns:a="http://schemas.openxmlformats.org/drawingml/2006/main" sz="5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  <m:r>
                    <a:rPr xmlns:a="http://schemas.openxmlformats.org/drawingml/2006/main" sz="5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+</m:t>
                  </m:r>
                  <m:sSub>
                    <m:e>
                      <m:r>
                        <a:rPr xmlns:a="http://schemas.openxmlformats.org/drawingml/2006/main" sz="5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β</m:t>
                      </m:r>
                    </m:e>
                    <m:sub>
                      <m:r>
                        <a:rPr xmlns:a="http://schemas.openxmlformats.org/drawingml/2006/main" sz="5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b>
                  </m:sSub>
                  <m:sSubSup>
                    <m:e>
                      <m:r>
                        <a:rPr xmlns:a="http://schemas.openxmlformats.org/drawingml/2006/main" sz="5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e>
                    <m:sub>
                      <m:r>
                        <a:rPr xmlns:a="http://schemas.openxmlformats.org/drawingml/2006/main" sz="5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  <m:sup>
                      <m:r>
                        <a:rPr xmlns:a="http://schemas.openxmlformats.org/drawingml/2006/main" sz="5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p>
                  </m:sSubSup>
                  <m:r>
                    <a:rPr xmlns:a="http://schemas.openxmlformats.org/drawingml/2006/main" sz="5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xmlns:a="http://schemas.openxmlformats.org/drawingml/2006/main" sz="5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.</m:t>
                  </m:r>
                  <m:r>
                    <a:rPr xmlns:a="http://schemas.openxmlformats.org/drawingml/2006/main" sz="5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.</m:t>
                  </m:r>
                  <m:r>
                    <a:rPr xmlns:a="http://schemas.openxmlformats.org/drawingml/2006/main" sz="5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.</m:t>
                  </m:r>
                  <m:r>
                    <a:rPr xmlns:a="http://schemas.openxmlformats.org/drawingml/2006/main" sz="5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+</m:t>
                  </m:r>
                  <m:sSub>
                    <m:e>
                      <m:r>
                        <a:rPr xmlns:a="http://schemas.openxmlformats.org/drawingml/2006/main" sz="5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β</m:t>
                      </m:r>
                    </m:e>
                    <m:sub>
                      <m:r>
                        <a:rPr xmlns:a="http://schemas.openxmlformats.org/drawingml/2006/main" sz="5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</m:sub>
                  </m:sSub>
                  <m:sSubSup>
                    <m:e>
                      <m:r>
                        <a:rPr xmlns:a="http://schemas.openxmlformats.org/drawingml/2006/main" sz="5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e>
                    <m:sub>
                      <m:r>
                        <a:rPr xmlns:a="http://schemas.openxmlformats.org/drawingml/2006/main" sz="5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  <m:sup>
                      <m:r>
                        <a:rPr xmlns:a="http://schemas.openxmlformats.org/drawingml/2006/main" sz="5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</m:sup>
                  </m:sSubSup>
                  <m:r>
                    <a:rPr xmlns:a="http://schemas.openxmlformats.org/drawingml/2006/main" sz="5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xmlns:a="http://schemas.openxmlformats.org/drawingml/2006/main" sz="5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δ</m:t>
                  </m:r>
                  <m:sSub>
                    <m:e>
                      <m:limUpp>
                        <m:e>
                          <m:r>
                            <a:rPr xmlns:a="http://schemas.openxmlformats.org/drawingml/2006/main" sz="5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</m:e>
                        <m:lim>
                          <m:r>
                            <a:rPr xmlns:a="http://schemas.openxmlformats.org/drawingml/2006/main" sz="5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̂</m:t>
                          </m:r>
                        </m:lim>
                      </m:limUpp>
                    </m:e>
                    <m:sub>
                      <m:r>
                        <a:rPr xmlns:a="http://schemas.openxmlformats.org/drawingml/2006/main" sz="5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  <m:r>
                    <a:rPr xmlns:a="http://schemas.openxmlformats.org/drawingml/2006/main" sz="5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+</m:t>
                  </m:r>
                  <m:sSub>
                    <m:e>
                      <m:r>
                        <a:rPr xmlns:a="http://schemas.openxmlformats.org/drawingml/2006/main" sz="5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η</m:t>
                      </m:r>
                    </m:e>
                    <m:sub>
                      <m:r>
                        <a:rPr xmlns:a="http://schemas.openxmlformats.org/drawingml/2006/main" sz="5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</m:oMath>
              </m:oMathPara>
            </a14:m>
          </a:p>
          <a:p>
            <a:pPr marL="524255" indent="-524255" defTabSz="2096971">
              <a:spcBef>
                <a:spcPts val="3800"/>
              </a:spcBef>
              <a:defRPr sz="4128"/>
            </a:pPr>
            <a:r>
              <a:t>2nd Stage with interaction</a:t>
            </a:r>
          </a:p>
          <a:p>
            <a:pPr lvl="1" marL="1048511" indent="-524255" defTabSz="2096971">
              <a:spcBef>
                <a:spcPts val="3800"/>
              </a:spcBef>
              <a:defRPr sz="4128"/>
            </a:pPr>
            <a:r>
              <a:t>Slope and intercept change at the cutoff </a:t>
            </a:r>
          </a:p>
          <a:p>
            <a:pPr lvl="1" marL="1048511" indent="-524255" defTabSz="2096971">
              <a:spcBef>
                <a:spcPts val="3800"/>
              </a:spcBef>
              <a:defRPr sz="4128"/>
            </a:pPr>
            <a14:m>
              <m:oMathPara>
                <m:oMathParaPr>
                  <m:jc m:val="left"/>
                </m:oMathParaPr>
                <m:oMath>
                  <m:sSub>
                    <m:e>
                      <m:r>
                        <a:rPr xmlns:a="http://schemas.openxmlformats.org/drawingml/2006/main" sz="49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</m:e>
                    <m:sub>
                      <m:r>
                        <a:rPr xmlns:a="http://schemas.openxmlformats.org/drawingml/2006/main" sz="49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  <m:r>
                    <a:rPr xmlns:a="http://schemas.openxmlformats.org/drawingml/2006/main" sz="49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49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α</m:t>
                  </m:r>
                  <m:r>
                    <a:rPr xmlns:a="http://schemas.openxmlformats.org/drawingml/2006/main" sz="49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+</m:t>
                  </m:r>
                  <m:sSub>
                    <m:e>
                      <m:r>
                        <a:rPr xmlns:a="http://schemas.openxmlformats.org/drawingml/2006/main" sz="49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β</m:t>
                      </m:r>
                    </m:e>
                    <m:sub>
                      <m:r>
                        <a:rPr xmlns:a="http://schemas.openxmlformats.org/drawingml/2006/main" sz="49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01</m:t>
                      </m:r>
                    </m:sub>
                  </m:sSub>
                  <m:sSub>
                    <m:e>
                      <m:limUpp>
                        <m:e>
                          <m:r>
                            <a:rPr xmlns:a="http://schemas.openxmlformats.org/drawingml/2006/main" sz="49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lim>
                          <m:r>
                            <a:rPr xmlns:a="http://schemas.openxmlformats.org/drawingml/2006/main" sz="49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˜</m:t>
                          </m:r>
                        </m:lim>
                      </m:limUpp>
                    </m:e>
                    <m:sub>
                      <m:r>
                        <a:rPr xmlns:a="http://schemas.openxmlformats.org/drawingml/2006/main" sz="49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  <m:r>
                    <a:rPr xmlns:a="http://schemas.openxmlformats.org/drawingml/2006/main" sz="49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+</m:t>
                  </m:r>
                  <m:sSub>
                    <m:e>
                      <m:r>
                        <a:rPr xmlns:a="http://schemas.openxmlformats.org/drawingml/2006/main" sz="49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β</m:t>
                      </m:r>
                    </m:e>
                    <m:sub>
                      <m:r>
                        <a:rPr xmlns:a="http://schemas.openxmlformats.org/drawingml/2006/main" sz="49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02</m:t>
                      </m:r>
                    </m:sub>
                  </m:sSub>
                  <m:sSubSup>
                    <m:e>
                      <m:limUpp>
                        <m:e>
                          <m:r>
                            <a:rPr xmlns:a="http://schemas.openxmlformats.org/drawingml/2006/main" sz="49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lim>
                          <m:r>
                            <a:rPr xmlns:a="http://schemas.openxmlformats.org/drawingml/2006/main" sz="49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˜</m:t>
                          </m:r>
                        </m:lim>
                      </m:limUpp>
                    </m:e>
                    <m:sub>
                      <m:r>
                        <a:rPr xmlns:a="http://schemas.openxmlformats.org/drawingml/2006/main" sz="49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  <m:sup>
                      <m:r>
                        <a:rPr xmlns:a="http://schemas.openxmlformats.org/drawingml/2006/main" sz="49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p>
                  </m:sSubSup>
                  <m:r>
                    <a:rPr xmlns:a="http://schemas.openxmlformats.org/drawingml/2006/main" sz="49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xmlns:a="http://schemas.openxmlformats.org/drawingml/2006/main" sz="49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.</m:t>
                  </m:r>
                  <m:r>
                    <a:rPr xmlns:a="http://schemas.openxmlformats.org/drawingml/2006/main" sz="49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.</m:t>
                  </m:r>
                  <m:r>
                    <a:rPr xmlns:a="http://schemas.openxmlformats.org/drawingml/2006/main" sz="49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.</m:t>
                  </m:r>
                  <m:r>
                    <a:rPr xmlns:a="http://schemas.openxmlformats.org/drawingml/2006/main" sz="49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+</m:t>
                  </m:r>
                  <m:sSub>
                    <m:e>
                      <m:r>
                        <a:rPr xmlns:a="http://schemas.openxmlformats.org/drawingml/2006/main" sz="49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β</m:t>
                      </m:r>
                    </m:e>
                    <m:sub>
                      <m:r>
                        <a:rPr xmlns:a="http://schemas.openxmlformats.org/drawingml/2006/main" sz="49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xmlns:a="http://schemas.openxmlformats.org/drawingml/2006/main" sz="49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</m:sub>
                  </m:sSub>
                  <m:sSubSup>
                    <m:e>
                      <m:limUpp>
                        <m:e>
                          <m:r>
                            <a:rPr xmlns:a="http://schemas.openxmlformats.org/drawingml/2006/main" sz="49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lim>
                          <m:r>
                            <a:rPr xmlns:a="http://schemas.openxmlformats.org/drawingml/2006/main" sz="49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˜</m:t>
                          </m:r>
                        </m:lim>
                      </m:limUpp>
                    </m:e>
                    <m:sub>
                      <m:r>
                        <a:rPr xmlns:a="http://schemas.openxmlformats.org/drawingml/2006/main" sz="49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  <m:sup>
                      <m:r>
                        <a:rPr xmlns:a="http://schemas.openxmlformats.org/drawingml/2006/main" sz="49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</m:sup>
                  </m:sSubSup>
                  <m:r>
                    <a:rPr xmlns:a="http://schemas.openxmlformats.org/drawingml/2006/main" sz="49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xmlns:a="http://schemas.openxmlformats.org/drawingml/2006/main" sz="49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δ</m:t>
                  </m:r>
                  <m:sSub>
                    <m:e>
                      <m:limUpp>
                        <m:e>
                          <m:r>
                            <a:rPr xmlns:a="http://schemas.openxmlformats.org/drawingml/2006/main" sz="49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</m:e>
                        <m:lim>
                          <m:r>
                            <a:rPr xmlns:a="http://schemas.openxmlformats.org/drawingml/2006/main" sz="49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̂</m:t>
                          </m:r>
                        </m:lim>
                      </m:limUpp>
                    </m:e>
                    <m:sub>
                      <m:r>
                        <a:rPr xmlns:a="http://schemas.openxmlformats.org/drawingml/2006/main" sz="49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  <m:r>
                    <a:rPr xmlns:a="http://schemas.openxmlformats.org/drawingml/2006/main" sz="49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+</m:t>
                  </m:r>
                  <m:sSub>
                    <m:e>
                      <m:r>
                        <a:rPr xmlns:a="http://schemas.openxmlformats.org/drawingml/2006/main" sz="49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β</m:t>
                      </m:r>
                    </m:e>
                    <m:sub>
                      <m:r>
                        <a:rPr xmlns:a="http://schemas.openxmlformats.org/drawingml/2006/main" sz="49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11</m:t>
                      </m:r>
                    </m:sub>
                  </m:sSub>
                  <m:sSub>
                    <m:e>
                      <m:limUpp>
                        <m:e>
                          <m:r>
                            <a:rPr xmlns:a="http://schemas.openxmlformats.org/drawingml/2006/main" sz="49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lim>
                          <m:r>
                            <a:rPr xmlns:a="http://schemas.openxmlformats.org/drawingml/2006/main" sz="49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˜</m:t>
                          </m:r>
                        </m:lim>
                      </m:limUpp>
                    </m:e>
                    <m:sub>
                      <m:r>
                        <a:rPr xmlns:a="http://schemas.openxmlformats.org/drawingml/2006/main" sz="49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  <m:sSub>
                    <m:e>
                      <m:limUpp>
                        <m:e>
                          <m:r>
                            <a:rPr xmlns:a="http://schemas.openxmlformats.org/drawingml/2006/main" sz="49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</m:e>
                        <m:lim>
                          <m:r>
                            <a:rPr xmlns:a="http://schemas.openxmlformats.org/drawingml/2006/main" sz="49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̂</m:t>
                          </m:r>
                        </m:lim>
                      </m:limUpp>
                    </m:e>
                    <m:sub>
                      <m:r>
                        <a:rPr xmlns:a="http://schemas.openxmlformats.org/drawingml/2006/main" sz="49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  <m:r>
                    <a:rPr xmlns:a="http://schemas.openxmlformats.org/drawingml/2006/main" sz="49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+</m:t>
                  </m:r>
                  <m:sSub>
                    <m:e>
                      <m:r>
                        <a:rPr xmlns:a="http://schemas.openxmlformats.org/drawingml/2006/main" sz="49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β</m:t>
                      </m:r>
                    </m:e>
                    <m:sub>
                      <m:r>
                        <a:rPr xmlns:a="http://schemas.openxmlformats.org/drawingml/2006/main" sz="49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12</m:t>
                      </m:r>
                    </m:sub>
                  </m:sSub>
                  <m:sSubSup>
                    <m:e>
                      <m:limUpp>
                        <m:e>
                          <m:r>
                            <a:rPr xmlns:a="http://schemas.openxmlformats.org/drawingml/2006/main" sz="49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lim>
                          <m:r>
                            <a:rPr xmlns:a="http://schemas.openxmlformats.org/drawingml/2006/main" sz="49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˜</m:t>
                          </m:r>
                        </m:lim>
                      </m:limUpp>
                    </m:e>
                    <m:sub>
                      <m:r>
                        <a:rPr xmlns:a="http://schemas.openxmlformats.org/drawingml/2006/main" sz="49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  <m:sup>
                      <m:r>
                        <a:rPr xmlns:a="http://schemas.openxmlformats.org/drawingml/2006/main" sz="49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p>
                  </m:sSubSup>
                  <m:sSub>
                    <m:e>
                      <m:limUpp>
                        <m:e>
                          <m:r>
                            <a:rPr xmlns:a="http://schemas.openxmlformats.org/drawingml/2006/main" sz="49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</m:e>
                        <m:lim>
                          <m:r>
                            <a:rPr xmlns:a="http://schemas.openxmlformats.org/drawingml/2006/main" sz="49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̂</m:t>
                          </m:r>
                        </m:lim>
                      </m:limUpp>
                    </m:e>
                    <m:sub>
                      <m:r>
                        <a:rPr xmlns:a="http://schemas.openxmlformats.org/drawingml/2006/main" sz="49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  <m:r>
                    <a:rPr xmlns:a="http://schemas.openxmlformats.org/drawingml/2006/main" sz="49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xmlns:a="http://schemas.openxmlformats.org/drawingml/2006/main" sz="49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.</m:t>
                  </m:r>
                  <m:r>
                    <a:rPr xmlns:a="http://schemas.openxmlformats.org/drawingml/2006/main" sz="49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.</m:t>
                  </m:r>
                  <m:r>
                    <a:rPr xmlns:a="http://schemas.openxmlformats.org/drawingml/2006/main" sz="49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.</m:t>
                  </m:r>
                  <m:r>
                    <a:rPr xmlns:a="http://schemas.openxmlformats.org/drawingml/2006/main" sz="49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+</m:t>
                  </m:r>
                  <m:sSub>
                    <m:e>
                      <m:r>
                        <a:rPr xmlns:a="http://schemas.openxmlformats.org/drawingml/2006/main" sz="49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β</m:t>
                      </m:r>
                    </m:e>
                    <m:sub>
                      <m:r>
                        <a:rPr xmlns:a="http://schemas.openxmlformats.org/drawingml/2006/main" sz="49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xmlns:a="http://schemas.openxmlformats.org/drawingml/2006/main" sz="49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</m:sub>
                  </m:sSub>
                  <m:sSubSup>
                    <m:e>
                      <m:limUpp>
                        <m:e>
                          <m:r>
                            <a:rPr xmlns:a="http://schemas.openxmlformats.org/drawingml/2006/main" sz="49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lim>
                          <m:r>
                            <a:rPr xmlns:a="http://schemas.openxmlformats.org/drawingml/2006/main" sz="49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˜</m:t>
                          </m:r>
                        </m:lim>
                      </m:limUpp>
                    </m:e>
                    <m:sub>
                      <m:r>
                        <a:rPr xmlns:a="http://schemas.openxmlformats.org/drawingml/2006/main" sz="49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  <m:sup>
                      <m:r>
                        <a:rPr xmlns:a="http://schemas.openxmlformats.org/drawingml/2006/main" sz="49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</m:sup>
                  </m:sSubSup>
                  <m:sSub>
                    <m:e>
                      <m:limUpp>
                        <m:e>
                          <m:r>
                            <a:rPr xmlns:a="http://schemas.openxmlformats.org/drawingml/2006/main" sz="49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</m:e>
                        <m:lim>
                          <m:r>
                            <a:rPr xmlns:a="http://schemas.openxmlformats.org/drawingml/2006/main" sz="49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̂</m:t>
                          </m:r>
                        </m:lim>
                      </m:limUpp>
                    </m:e>
                    <m:sub>
                      <m:r>
                        <a:rPr xmlns:a="http://schemas.openxmlformats.org/drawingml/2006/main" sz="49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  <m:r>
                    <a:rPr xmlns:a="http://schemas.openxmlformats.org/drawingml/2006/main" sz="49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+</m:t>
                  </m:r>
                  <m:sSub>
                    <m:e>
                      <m:r>
                        <a:rPr xmlns:a="http://schemas.openxmlformats.org/drawingml/2006/main" sz="49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η</m:t>
                      </m:r>
                    </m:e>
                    <m:sub>
                      <m:r>
                        <a:rPr xmlns:a="http://schemas.openxmlformats.org/drawingml/2006/main" sz="49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</m:oMath>
              </m:oMathPara>
            </a14:m>
            <a:endParaRPr sz="4800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Fuzzy RDD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Fuzzy RDD</a:t>
            </a:r>
          </a:p>
        </p:txBody>
      </p:sp>
      <p:sp>
        <p:nvSpPr>
          <p:cNvPr id="410" name="Reduced Form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Reduced Form</a:t>
            </a:r>
          </a:p>
        </p:txBody>
      </p:sp>
      <p:sp>
        <p:nvSpPr>
          <p:cNvPr id="411" name="If we want to skip over the full IV model, we can use a reduced form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99872" indent="-499872" defTabSz="1999437">
              <a:spcBef>
                <a:spcPts val="3600"/>
              </a:spcBef>
              <a:defRPr sz="3936"/>
            </a:pPr>
            <a:r>
              <a:t>If we want to skip over the full IV model, we can use a reduced form</a:t>
            </a:r>
          </a:p>
          <a:p>
            <a:pPr lvl="1" marL="999744" indent="-499872" defTabSz="1999437">
              <a:spcBef>
                <a:spcPts val="3600"/>
              </a:spcBef>
              <a:defRPr sz="3936"/>
            </a:pPr>
            <a:r>
              <a:t>This identifies the impact of the instrument on the outcome of interest </a:t>
            </a:r>
          </a:p>
          <a:p>
            <a:pPr marL="499872" indent="-499872" defTabSz="1999437">
              <a:spcBef>
                <a:spcPts val="3600"/>
              </a:spcBef>
              <a:defRPr sz="3936"/>
            </a:pPr>
            <a:r>
              <a:t>No interaction reduced form</a:t>
            </a:r>
          </a:p>
          <a:p>
            <a:pPr lvl="1" marL="999744" indent="-499872" defTabSz="1999437">
              <a:spcBef>
                <a:spcPts val="3600"/>
              </a:spcBef>
              <a:defRPr sz="3936"/>
            </a:pPr>
            <a:r>
              <a:t>Only the intercept changes at the cutoff</a:t>
            </a:r>
          </a:p>
          <a:p>
            <a:pPr lvl="1" marL="999744" indent="-499872" defTabSz="1999437">
              <a:spcBef>
                <a:spcPts val="3600"/>
              </a:spcBef>
              <a:defRPr sz="3936"/>
            </a:pPr>
            <a14:m>
              <m:oMathPara>
                <m:oMathParaPr>
                  <m:jc m:val="left"/>
                </m:oMathParaPr>
                <m:oMath>
                  <m:sSub>
                    <m:e>
                      <m:r>
                        <a:rPr xmlns:a="http://schemas.openxmlformats.org/drawingml/2006/main" sz="47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</m:e>
                    <m:sub>
                      <m:r>
                        <a:rPr xmlns:a="http://schemas.openxmlformats.org/drawingml/2006/main" sz="47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  <m:r>
                    <a:rPr xmlns:a="http://schemas.openxmlformats.org/drawingml/2006/main" sz="47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47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μ</m:t>
                  </m:r>
                  <m:r>
                    <a:rPr xmlns:a="http://schemas.openxmlformats.org/drawingml/2006/main" sz="47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+</m:t>
                  </m:r>
                  <m:sSub>
                    <m:e>
                      <m:r>
                        <a:rPr xmlns:a="http://schemas.openxmlformats.org/drawingml/2006/main" sz="47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κ</m:t>
                      </m:r>
                    </m:e>
                    <m:sub>
                      <m:r>
                        <a:rPr xmlns:a="http://schemas.openxmlformats.org/drawingml/2006/main" sz="47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sub>
                  </m:sSub>
                  <m:sSub>
                    <m:e>
                      <m:r>
                        <a:rPr xmlns:a="http://schemas.openxmlformats.org/drawingml/2006/main" sz="47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e>
                    <m:sub>
                      <m:r>
                        <a:rPr xmlns:a="http://schemas.openxmlformats.org/drawingml/2006/main" sz="47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  <m:r>
                    <a:rPr xmlns:a="http://schemas.openxmlformats.org/drawingml/2006/main" sz="47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+</m:t>
                  </m:r>
                  <m:sSub>
                    <m:e>
                      <m:r>
                        <a:rPr xmlns:a="http://schemas.openxmlformats.org/drawingml/2006/main" sz="47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κ</m:t>
                      </m:r>
                    </m:e>
                    <m:sub>
                      <m:r>
                        <a:rPr xmlns:a="http://schemas.openxmlformats.org/drawingml/2006/main" sz="47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b>
                  </m:sSub>
                  <m:sSubSup>
                    <m:e>
                      <m:r>
                        <a:rPr xmlns:a="http://schemas.openxmlformats.org/drawingml/2006/main" sz="47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e>
                    <m:sub>
                      <m:r>
                        <a:rPr xmlns:a="http://schemas.openxmlformats.org/drawingml/2006/main" sz="47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  <m:sup>
                      <m:r>
                        <a:rPr xmlns:a="http://schemas.openxmlformats.org/drawingml/2006/main" sz="47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p>
                  </m:sSubSup>
                  <m:r>
                    <a:rPr xmlns:a="http://schemas.openxmlformats.org/drawingml/2006/main" sz="47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xmlns:a="http://schemas.openxmlformats.org/drawingml/2006/main" sz="47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.</m:t>
                  </m:r>
                  <m:r>
                    <a:rPr xmlns:a="http://schemas.openxmlformats.org/drawingml/2006/main" sz="47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.</m:t>
                  </m:r>
                  <m:r>
                    <a:rPr xmlns:a="http://schemas.openxmlformats.org/drawingml/2006/main" sz="47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.</m:t>
                  </m:r>
                  <m:r>
                    <a:rPr xmlns:a="http://schemas.openxmlformats.org/drawingml/2006/main" sz="47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+</m:t>
                  </m:r>
                  <m:sSub>
                    <m:e>
                      <m:r>
                        <a:rPr xmlns:a="http://schemas.openxmlformats.org/drawingml/2006/main" sz="47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κ</m:t>
                      </m:r>
                    </m:e>
                    <m:sub>
                      <m:r>
                        <a:rPr xmlns:a="http://schemas.openxmlformats.org/drawingml/2006/main" sz="47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</m:sub>
                  </m:sSub>
                  <m:sSubSup>
                    <m:e>
                      <m:r>
                        <a:rPr xmlns:a="http://schemas.openxmlformats.org/drawingml/2006/main" sz="47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e>
                    <m:sub>
                      <m:r>
                        <a:rPr xmlns:a="http://schemas.openxmlformats.org/drawingml/2006/main" sz="47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  <m:sup>
                      <m:r>
                        <a:rPr xmlns:a="http://schemas.openxmlformats.org/drawingml/2006/main" sz="47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</m:sup>
                  </m:sSubSup>
                  <m:r>
                    <a:rPr xmlns:a="http://schemas.openxmlformats.org/drawingml/2006/main" sz="47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xmlns:a="http://schemas.openxmlformats.org/drawingml/2006/main" sz="47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δ</m:t>
                  </m:r>
                  <m:sSub>
                    <m:e>
                      <m:r>
                        <a:rPr xmlns:a="http://schemas.openxmlformats.org/drawingml/2006/main" sz="47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</m:e>
                    <m:sub>
                      <m:r>
                        <a:rPr xmlns:a="http://schemas.openxmlformats.org/drawingml/2006/main" sz="47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  <m:r>
                    <a:rPr xmlns:a="http://schemas.openxmlformats.org/drawingml/2006/main" sz="47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+</m:t>
                  </m:r>
                  <m:sSub>
                    <m:e>
                      <m:r>
                        <a:rPr xmlns:a="http://schemas.openxmlformats.org/drawingml/2006/main" sz="47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ζ</m:t>
                      </m:r>
                    </m:e>
                    <m:sub>
                      <m:r>
                        <a:rPr xmlns:a="http://schemas.openxmlformats.org/drawingml/2006/main" sz="47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</m:oMath>
              </m:oMathPara>
            </a14:m>
          </a:p>
          <a:p>
            <a:pPr marL="499872" indent="-499872" defTabSz="1999437">
              <a:spcBef>
                <a:spcPts val="3600"/>
              </a:spcBef>
              <a:defRPr sz="3936"/>
            </a:pPr>
            <a:r>
              <a:t>Interaction reduced form</a:t>
            </a:r>
          </a:p>
          <a:p>
            <a:pPr lvl="1" marL="999744" indent="-499872" defTabSz="1999437">
              <a:spcBef>
                <a:spcPts val="3600"/>
              </a:spcBef>
              <a:defRPr sz="3936"/>
            </a:pPr>
            <a:r>
              <a:t>Slope and the intercept changes at the cutoff</a:t>
            </a:r>
          </a:p>
          <a:p>
            <a:pPr lvl="1" marL="999744" indent="-499872" defTabSz="1999437">
              <a:spcBef>
                <a:spcPts val="3600"/>
              </a:spcBef>
              <a:defRPr sz="3936"/>
            </a:pPr>
            <a14:m>
              <m:oMathPara>
                <m:oMathParaPr>
                  <m:jc m:val="left"/>
                </m:oMathParaPr>
                <m:oMath>
                  <m:sSub>
                    <m:e>
                      <m:r>
                        <a:rPr xmlns:a="http://schemas.openxmlformats.org/drawingml/2006/main" sz="47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</m:e>
                    <m:sub>
                      <m:r>
                        <a:rPr xmlns:a="http://schemas.openxmlformats.org/drawingml/2006/main" sz="47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  <m:r>
                    <a:rPr xmlns:a="http://schemas.openxmlformats.org/drawingml/2006/main" sz="47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47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μ</m:t>
                  </m:r>
                  <m:r>
                    <a:rPr xmlns:a="http://schemas.openxmlformats.org/drawingml/2006/main" sz="47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+</m:t>
                  </m:r>
                  <m:sSub>
                    <m:e>
                      <m:r>
                        <a:rPr xmlns:a="http://schemas.openxmlformats.org/drawingml/2006/main" sz="47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κ</m:t>
                      </m:r>
                    </m:e>
                    <m:sub>
                      <m:r>
                        <a:rPr xmlns:a="http://schemas.openxmlformats.org/drawingml/2006/main" sz="47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01</m:t>
                      </m:r>
                    </m:sub>
                  </m:sSub>
                  <m:sSub>
                    <m:e>
                      <m:limUpp>
                        <m:e>
                          <m:r>
                            <a:rPr xmlns:a="http://schemas.openxmlformats.org/drawingml/2006/main" sz="47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lim>
                          <m:r>
                            <a:rPr xmlns:a="http://schemas.openxmlformats.org/drawingml/2006/main" sz="47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˜</m:t>
                          </m:r>
                        </m:lim>
                      </m:limUpp>
                    </m:e>
                    <m:sub>
                      <m:r>
                        <a:rPr xmlns:a="http://schemas.openxmlformats.org/drawingml/2006/main" sz="47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  <m:r>
                    <a:rPr xmlns:a="http://schemas.openxmlformats.org/drawingml/2006/main" sz="47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+</m:t>
                  </m:r>
                  <m:sSub>
                    <m:e>
                      <m:r>
                        <a:rPr xmlns:a="http://schemas.openxmlformats.org/drawingml/2006/main" sz="47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κ</m:t>
                      </m:r>
                    </m:e>
                    <m:sub>
                      <m:r>
                        <a:rPr xmlns:a="http://schemas.openxmlformats.org/drawingml/2006/main" sz="47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02</m:t>
                      </m:r>
                    </m:sub>
                  </m:sSub>
                  <m:sSubSup>
                    <m:e>
                      <m:limUpp>
                        <m:e>
                          <m:r>
                            <a:rPr xmlns:a="http://schemas.openxmlformats.org/drawingml/2006/main" sz="47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lim>
                          <m:r>
                            <a:rPr xmlns:a="http://schemas.openxmlformats.org/drawingml/2006/main" sz="47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˜</m:t>
                          </m:r>
                        </m:lim>
                      </m:limUpp>
                    </m:e>
                    <m:sub>
                      <m:r>
                        <a:rPr xmlns:a="http://schemas.openxmlformats.org/drawingml/2006/main" sz="47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  <m:sup>
                      <m:r>
                        <a:rPr xmlns:a="http://schemas.openxmlformats.org/drawingml/2006/main" sz="47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p>
                  </m:sSubSup>
                  <m:r>
                    <a:rPr xmlns:a="http://schemas.openxmlformats.org/drawingml/2006/main" sz="47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xmlns:a="http://schemas.openxmlformats.org/drawingml/2006/main" sz="47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.</m:t>
                  </m:r>
                  <m:r>
                    <a:rPr xmlns:a="http://schemas.openxmlformats.org/drawingml/2006/main" sz="47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.</m:t>
                  </m:r>
                  <m:r>
                    <a:rPr xmlns:a="http://schemas.openxmlformats.org/drawingml/2006/main" sz="47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.</m:t>
                  </m:r>
                  <m:r>
                    <a:rPr xmlns:a="http://schemas.openxmlformats.org/drawingml/2006/main" sz="47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+</m:t>
                  </m:r>
                  <m:sSub>
                    <m:e>
                      <m:r>
                        <a:rPr xmlns:a="http://schemas.openxmlformats.org/drawingml/2006/main" sz="47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κ</m:t>
                      </m:r>
                    </m:e>
                    <m:sub>
                      <m:r>
                        <a:rPr xmlns:a="http://schemas.openxmlformats.org/drawingml/2006/main" sz="47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xmlns:a="http://schemas.openxmlformats.org/drawingml/2006/main" sz="47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</m:sub>
                  </m:sSub>
                  <m:sSubSup>
                    <m:e>
                      <m:limUpp>
                        <m:e>
                          <m:r>
                            <a:rPr xmlns:a="http://schemas.openxmlformats.org/drawingml/2006/main" sz="47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lim>
                          <m:r>
                            <a:rPr xmlns:a="http://schemas.openxmlformats.org/drawingml/2006/main" sz="47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˜</m:t>
                          </m:r>
                        </m:lim>
                      </m:limUpp>
                    </m:e>
                    <m:sub>
                      <m:r>
                        <a:rPr xmlns:a="http://schemas.openxmlformats.org/drawingml/2006/main" sz="47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  <m:sup>
                      <m:r>
                        <a:rPr xmlns:a="http://schemas.openxmlformats.org/drawingml/2006/main" sz="47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</m:sup>
                  </m:sSubSup>
                  <m:r>
                    <a:rPr xmlns:a="http://schemas.openxmlformats.org/drawingml/2006/main" sz="47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xmlns:a="http://schemas.openxmlformats.org/drawingml/2006/main" sz="47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δ</m:t>
                  </m:r>
                  <m:sSub>
                    <m:e>
                      <m:r>
                        <a:rPr xmlns:a="http://schemas.openxmlformats.org/drawingml/2006/main" sz="47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</m:e>
                    <m:sub>
                      <m:r>
                        <a:rPr xmlns:a="http://schemas.openxmlformats.org/drawingml/2006/main" sz="47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  <m:r>
                    <a:rPr xmlns:a="http://schemas.openxmlformats.org/drawingml/2006/main" sz="47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+</m:t>
                  </m:r>
                  <m:sSub>
                    <m:e>
                      <m:r>
                        <a:rPr xmlns:a="http://schemas.openxmlformats.org/drawingml/2006/main" sz="47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κ</m:t>
                      </m:r>
                    </m:e>
                    <m:sub>
                      <m:r>
                        <a:rPr xmlns:a="http://schemas.openxmlformats.org/drawingml/2006/main" sz="47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11</m:t>
                      </m:r>
                    </m:sub>
                  </m:sSub>
                  <m:sSub>
                    <m:e>
                      <m:limUpp>
                        <m:e>
                          <m:r>
                            <a:rPr xmlns:a="http://schemas.openxmlformats.org/drawingml/2006/main" sz="47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lim>
                          <m:r>
                            <a:rPr xmlns:a="http://schemas.openxmlformats.org/drawingml/2006/main" sz="47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˜</m:t>
                          </m:r>
                        </m:lim>
                      </m:limUpp>
                    </m:e>
                    <m:sub>
                      <m:r>
                        <a:rPr xmlns:a="http://schemas.openxmlformats.org/drawingml/2006/main" sz="47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  <m:sSub>
                    <m:e>
                      <m:r>
                        <a:rPr xmlns:a="http://schemas.openxmlformats.org/drawingml/2006/main" sz="47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</m:e>
                    <m:sub>
                      <m:r>
                        <a:rPr xmlns:a="http://schemas.openxmlformats.org/drawingml/2006/main" sz="47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  <m:r>
                    <a:rPr xmlns:a="http://schemas.openxmlformats.org/drawingml/2006/main" sz="47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xmlns:a="http://schemas.openxmlformats.org/drawingml/2006/main" sz="47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.</m:t>
                  </m:r>
                  <m:r>
                    <a:rPr xmlns:a="http://schemas.openxmlformats.org/drawingml/2006/main" sz="47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.</m:t>
                  </m:r>
                  <m:r>
                    <a:rPr xmlns:a="http://schemas.openxmlformats.org/drawingml/2006/main" sz="47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.</m:t>
                  </m:r>
                  <m:r>
                    <a:rPr xmlns:a="http://schemas.openxmlformats.org/drawingml/2006/main" sz="47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+</m:t>
                  </m:r>
                  <m:sSub>
                    <m:e>
                      <m:r>
                        <a:rPr xmlns:a="http://schemas.openxmlformats.org/drawingml/2006/main" sz="47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κ</m:t>
                      </m:r>
                    </m:e>
                    <m:sub>
                      <m:r>
                        <a:rPr xmlns:a="http://schemas.openxmlformats.org/drawingml/2006/main" sz="47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xmlns:a="http://schemas.openxmlformats.org/drawingml/2006/main" sz="47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</m:sub>
                  </m:sSub>
                  <m:sSubSup>
                    <m:e>
                      <m:limUpp>
                        <m:e>
                          <m:r>
                            <a:rPr xmlns:a="http://schemas.openxmlformats.org/drawingml/2006/main" sz="47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lim>
                          <m:r>
                            <a:rPr xmlns:a="http://schemas.openxmlformats.org/drawingml/2006/main" sz="47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˜</m:t>
                          </m:r>
                        </m:lim>
                      </m:limUpp>
                    </m:e>
                    <m:sub>
                      <m:r>
                        <a:rPr xmlns:a="http://schemas.openxmlformats.org/drawingml/2006/main" sz="47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  <m:sup>
                      <m:r>
                        <a:rPr xmlns:a="http://schemas.openxmlformats.org/drawingml/2006/main" sz="47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</m:sup>
                  </m:sSubSup>
                  <m:sSub>
                    <m:e>
                      <m:r>
                        <a:rPr xmlns:a="http://schemas.openxmlformats.org/drawingml/2006/main" sz="47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</m:e>
                    <m:sub>
                      <m:r>
                        <a:rPr xmlns:a="http://schemas.openxmlformats.org/drawingml/2006/main" sz="47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  <m:r>
                    <a:rPr xmlns:a="http://schemas.openxmlformats.org/drawingml/2006/main" sz="47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+</m:t>
                  </m:r>
                  <m:sSub>
                    <m:e>
                      <m:r>
                        <a:rPr xmlns:a="http://schemas.openxmlformats.org/drawingml/2006/main" sz="47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ζ</m:t>
                      </m:r>
                    </m:e>
                    <m:sub>
                      <m:r>
                        <a:rPr xmlns:a="http://schemas.openxmlformats.org/drawingml/2006/main" sz="47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</m:oMath>
              </m:oMathPara>
            </a14:m>
            <a:endParaRPr sz="4800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Challenges to Identifica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Challenges to Identification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Challenges to Identifica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Challenges to Identification</a:t>
            </a:r>
          </a:p>
        </p:txBody>
      </p:sp>
      <p:sp>
        <p:nvSpPr>
          <p:cNvPr id="416" name="Overview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Overview</a:t>
            </a:r>
          </a:p>
        </p:txBody>
      </p:sp>
      <p:sp>
        <p:nvSpPr>
          <p:cNvPr id="417" name="We have many potential avenues where agents can violate the continuity assumption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66927" indent="-566927" defTabSz="2267655">
              <a:spcBef>
                <a:spcPts val="4100"/>
              </a:spcBef>
              <a:defRPr sz="4464"/>
            </a:pPr>
            <a:r>
              <a:t>We have many potential avenues where agents can violate the continuity assumption</a:t>
            </a:r>
          </a:p>
          <a:p>
            <a:pPr lvl="1" marL="1133855" indent="-566927" defTabSz="2267655">
              <a:spcBef>
                <a:spcPts val="4100"/>
              </a:spcBef>
              <a:defRPr sz="4464"/>
            </a:pPr>
            <a:r>
              <a:t>We cannot directly test the continuity assumption because </a:t>
            </a:r>
            <a:r>
              <a:rPr b="1" i="1"/>
              <a:t>we never observe</a:t>
            </a:r>
            <a:r>
              <a:t> </a:t>
            </a:r>
            <a14:m>
              <m:oMath>
                <m:r>
                  <a:rPr xmlns:a="http://schemas.openxmlformats.org/drawingml/2006/main" sz="54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E</m:t>
                </m:r>
                <m:r>
                  <a:rPr xmlns:a="http://schemas.openxmlformats.org/drawingml/2006/main" sz="54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[</m:t>
                </m:r>
                <m:sSup>
                  <m:e>
                    <m:r>
                      <a:rPr xmlns:a="http://schemas.openxmlformats.org/drawingml/2006/main" sz="54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Y</m:t>
                    </m:r>
                  </m:e>
                  <m:sup>
                    <m:r>
                      <a:rPr xmlns:a="http://schemas.openxmlformats.org/drawingml/2006/main" sz="54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0</m:t>
                    </m:r>
                  </m:sup>
                </m:sSup>
                <m:r>
                  <a:rPr xmlns:a="http://schemas.openxmlformats.org/drawingml/2006/main" sz="54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|</m:t>
                </m:r>
                <m:r>
                  <a:rPr xmlns:a="http://schemas.openxmlformats.org/drawingml/2006/main" sz="54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D</m:t>
                </m:r>
                <m:r>
                  <a:rPr xmlns:a="http://schemas.openxmlformats.org/drawingml/2006/main" sz="54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r>
                  <a:rPr xmlns:a="http://schemas.openxmlformats.org/drawingml/2006/main" sz="54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1</m:t>
                </m:r>
                <m:r>
                  <a:rPr xmlns:a="http://schemas.openxmlformats.org/drawingml/2006/main" sz="54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]</m:t>
                </m:r>
              </m:oMath>
            </a14:m>
            <a:r>
              <a:t> and </a:t>
            </a:r>
            <a14:m>
              <m:oMath>
                <m:r>
                  <a:rPr xmlns:a="http://schemas.openxmlformats.org/drawingml/2006/main" sz="54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E</m:t>
                </m:r>
                <m:r>
                  <a:rPr xmlns:a="http://schemas.openxmlformats.org/drawingml/2006/main" sz="54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[</m:t>
                </m:r>
                <m:sSup>
                  <m:e>
                    <m:r>
                      <a:rPr xmlns:a="http://schemas.openxmlformats.org/drawingml/2006/main" sz="54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Y</m:t>
                    </m:r>
                  </m:e>
                  <m:sup>
                    <m:r>
                      <a:rPr xmlns:a="http://schemas.openxmlformats.org/drawingml/2006/main" sz="54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sup>
                </m:sSup>
                <m:r>
                  <a:rPr xmlns:a="http://schemas.openxmlformats.org/drawingml/2006/main" sz="54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|</m:t>
                </m:r>
                <m:r>
                  <a:rPr xmlns:a="http://schemas.openxmlformats.org/drawingml/2006/main" sz="54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D</m:t>
                </m:r>
                <m:r>
                  <a:rPr xmlns:a="http://schemas.openxmlformats.org/drawingml/2006/main" sz="54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r>
                  <a:rPr xmlns:a="http://schemas.openxmlformats.org/drawingml/2006/main" sz="54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0</m:t>
                </m:r>
                <m:r>
                  <a:rPr xmlns:a="http://schemas.openxmlformats.org/drawingml/2006/main" sz="54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]</m:t>
                </m:r>
              </m:oMath>
            </a14:m>
          </a:p>
          <a:p>
            <a:pPr marL="566927" indent="-566927" defTabSz="2267655">
              <a:spcBef>
                <a:spcPts val="4100"/>
              </a:spcBef>
              <a:defRPr sz="4464"/>
            </a:pPr>
            <a:r>
              <a:t>We have three main tests at our disposal to indirectly test the continuity assumption</a:t>
            </a:r>
          </a:p>
          <a:p>
            <a:pPr lvl="1" marL="1133855" indent="-566927" defTabSz="2267655">
              <a:spcBef>
                <a:spcPts val="4100"/>
              </a:spcBef>
              <a:defRPr sz="4464"/>
            </a:pPr>
            <a:r>
              <a:t>McCrary Test</a:t>
            </a:r>
          </a:p>
          <a:p>
            <a:pPr lvl="1" marL="1133855" indent="-566927" defTabSz="2267655">
              <a:spcBef>
                <a:spcPts val="4100"/>
              </a:spcBef>
              <a:defRPr sz="4464"/>
            </a:pPr>
            <a:r>
              <a:t>Covariate Balance</a:t>
            </a:r>
          </a:p>
          <a:p>
            <a:pPr lvl="1" marL="1133855" indent="-566927" defTabSz="2267655">
              <a:spcBef>
                <a:spcPts val="4100"/>
              </a:spcBef>
              <a:defRPr sz="4464"/>
            </a:pPr>
            <a:r>
              <a:t>Placebo Tests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Definitio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Definitions</a:t>
            </a:r>
          </a:p>
        </p:txBody>
      </p:sp>
      <p:sp>
        <p:nvSpPr>
          <p:cNvPr id="173" name="Running variable or forcing variable…"/>
          <p:cNvSpPr txBox="1"/>
          <p:nvPr>
            <p:ph type="body" idx="1"/>
          </p:nvPr>
        </p:nvSpPr>
        <p:spPr>
          <a:xfrm>
            <a:off x="1206500" y="2909035"/>
            <a:ext cx="21971000" cy="9595481"/>
          </a:xfrm>
          <a:prstGeom prst="rect">
            <a:avLst/>
          </a:prstGeom>
        </p:spPr>
        <p:txBody>
          <a:bodyPr/>
          <a:lstStyle/>
          <a:p>
            <a:pPr marL="402336" indent="-402336" defTabSz="1609303">
              <a:spcBef>
                <a:spcPts val="2900"/>
              </a:spcBef>
              <a:defRPr sz="3168"/>
            </a:pPr>
            <a:r>
              <a:t>Running variable or forcing variable</a:t>
            </a:r>
          </a:p>
          <a:p>
            <a:pPr lvl="1" marL="804672" indent="-402336" defTabSz="1609303">
              <a:spcBef>
                <a:spcPts val="2900"/>
              </a:spcBef>
              <a:defRPr sz="3168"/>
            </a:pPr>
            <a:r>
              <a:t>The continuous variable that determines treatment and control</a:t>
            </a:r>
          </a:p>
          <a:p>
            <a:pPr marL="402336" indent="-402336" defTabSz="1609303">
              <a:spcBef>
                <a:spcPts val="2900"/>
              </a:spcBef>
              <a:defRPr sz="3168"/>
            </a:pPr>
            <a:r>
              <a:t>Cutoff/threshold</a:t>
            </a:r>
          </a:p>
          <a:p>
            <a:pPr lvl="1" marL="804672" indent="-402336" defTabSz="1609303">
              <a:spcBef>
                <a:spcPts val="2900"/>
              </a:spcBef>
              <a:defRPr sz="3168"/>
            </a:pPr>
            <a:r>
              <a:t>The assignment rule into treatment or control by an arbitrary rule along the running variable</a:t>
            </a:r>
          </a:p>
          <a:p>
            <a:pPr marL="402336" indent="-402336" defTabSz="1609303">
              <a:spcBef>
                <a:spcPts val="2900"/>
              </a:spcBef>
              <a:defRPr sz="3168"/>
            </a:pPr>
            <a:r>
              <a:t>Bandwidth/Windows</a:t>
            </a:r>
          </a:p>
          <a:p>
            <a:pPr lvl="1" marL="804672" indent="-402336" defTabSz="1609303">
              <a:spcBef>
                <a:spcPts val="2900"/>
              </a:spcBef>
              <a:defRPr sz="3168"/>
            </a:pPr>
            <a:r>
              <a:t>The area or window around the cutoff that you are comparing</a:t>
            </a:r>
          </a:p>
          <a:p>
            <a:pPr marL="402336" indent="-402336" defTabSz="1609303">
              <a:spcBef>
                <a:spcPts val="2900"/>
              </a:spcBef>
              <a:defRPr sz="3168"/>
            </a:pPr>
            <a:r>
              <a:t>Bins</a:t>
            </a:r>
          </a:p>
          <a:p>
            <a:pPr lvl="1" marL="804672" indent="-402336" defTabSz="1609303">
              <a:spcBef>
                <a:spcPts val="2900"/>
              </a:spcBef>
              <a:defRPr sz="3168"/>
            </a:pPr>
            <a:r>
              <a:t>The regular intervals to estimate means within the specified intervals along the running variable</a:t>
            </a:r>
          </a:p>
          <a:p>
            <a:pPr marL="402336" indent="-402336" defTabSz="1609303">
              <a:spcBef>
                <a:spcPts val="2900"/>
              </a:spcBef>
              <a:defRPr sz="3168"/>
            </a:pPr>
            <a:r>
              <a:t>Sharp RDD</a:t>
            </a:r>
          </a:p>
          <a:p>
            <a:pPr lvl="1" marL="804672" indent="-402336" defTabSz="1609303">
              <a:spcBef>
                <a:spcPts val="2900"/>
              </a:spcBef>
              <a:defRPr sz="3168"/>
            </a:pPr>
            <a:r>
              <a:t>The running variable is deterministic of assignment into treatment and control</a:t>
            </a:r>
          </a:p>
          <a:p>
            <a:pPr marL="402336" indent="-402336" defTabSz="1609303">
              <a:spcBef>
                <a:spcPts val="2900"/>
              </a:spcBef>
              <a:defRPr sz="3168"/>
            </a:pPr>
            <a:r>
              <a:t>Fuzzy RDD</a:t>
            </a:r>
          </a:p>
          <a:p>
            <a:pPr lvl="1" marL="804672" indent="-402336" defTabSz="1609303">
              <a:spcBef>
                <a:spcPts val="2900"/>
              </a:spcBef>
              <a:defRPr sz="3168"/>
            </a:pPr>
            <a:r>
              <a:t>The running variable is probabilistic of assignment into treatment and control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Challenges to Identifica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Challenges to Identification</a:t>
            </a:r>
          </a:p>
        </p:txBody>
      </p:sp>
      <p:sp>
        <p:nvSpPr>
          <p:cNvPr id="420" name="Violations of Continuity Assumption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Violations of Continuity Assumption</a:t>
            </a:r>
          </a:p>
        </p:txBody>
      </p:sp>
      <p:sp>
        <p:nvSpPr>
          <p:cNvPr id="421" name="Assignment rule is known in advanc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69391" indent="-469391" defTabSz="1877520">
              <a:spcBef>
                <a:spcPts val="3400"/>
              </a:spcBef>
              <a:defRPr sz="3696"/>
            </a:pPr>
            <a:r>
              <a:t>Assignment rule is known in advance</a:t>
            </a:r>
          </a:p>
          <a:p>
            <a:pPr marL="469391" indent="-469391" defTabSz="1877520">
              <a:spcBef>
                <a:spcPts val="3400"/>
              </a:spcBef>
              <a:defRPr sz="3696"/>
            </a:pPr>
            <a:r>
              <a:t>Agents are interested in adjusting around the assignment rule</a:t>
            </a:r>
          </a:p>
          <a:p>
            <a:pPr marL="469391" indent="-469391" defTabSz="1877520">
              <a:spcBef>
                <a:spcPts val="3400"/>
              </a:spcBef>
              <a:defRPr sz="3696"/>
            </a:pPr>
            <a:r>
              <a:t>Agents have time to adjust to the assignment rule</a:t>
            </a:r>
          </a:p>
          <a:p>
            <a:pPr marL="469391" indent="-469391" defTabSz="1877520">
              <a:spcBef>
                <a:spcPts val="3400"/>
              </a:spcBef>
              <a:defRPr sz="3696"/>
            </a:pPr>
            <a:r>
              <a:t>Assignment rule is endogenous with other factors that can potentially impact the outcome</a:t>
            </a:r>
          </a:p>
          <a:p>
            <a:pPr marL="469391" indent="-469391" defTabSz="1877520">
              <a:spcBef>
                <a:spcPts val="3400"/>
              </a:spcBef>
              <a:defRPr sz="3696"/>
            </a:pPr>
            <a:r>
              <a:t>There is nonrandom heaping along the running variable</a:t>
            </a:r>
          </a:p>
          <a:p>
            <a:pPr marL="469391" indent="-469391" defTabSz="1877520">
              <a:spcBef>
                <a:spcPts val="3400"/>
              </a:spcBef>
              <a:defRPr sz="3696"/>
            </a:pPr>
            <a:r>
              <a:t>Examples</a:t>
            </a:r>
          </a:p>
          <a:p>
            <a:pPr lvl="1" marL="938783" indent="-469391" defTabSz="1877520">
              <a:spcBef>
                <a:spcPts val="3400"/>
              </a:spcBef>
              <a:defRPr sz="3696"/>
            </a:pPr>
            <a:r>
              <a:t>Retaking exams</a:t>
            </a:r>
          </a:p>
          <a:p>
            <a:pPr lvl="1" marL="938783" indent="-469391" defTabSz="1877520">
              <a:spcBef>
                <a:spcPts val="3400"/>
              </a:spcBef>
              <a:defRPr sz="3696"/>
            </a:pPr>
            <a:r>
              <a:t>Self-reported income</a:t>
            </a:r>
          </a:p>
          <a:p>
            <a:pPr lvl="1" marL="938783" indent="-469391" defTabSz="1877520">
              <a:spcBef>
                <a:spcPts val="3400"/>
              </a:spcBef>
              <a:defRPr sz="3696"/>
            </a:pPr>
            <a:r>
              <a:t>Turning 18 as a cutoff rule can be endogenous with graduating from high school, voting, etc.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Challenges to Identifica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Challenges to Identification</a:t>
            </a:r>
          </a:p>
        </p:txBody>
      </p:sp>
      <p:sp>
        <p:nvSpPr>
          <p:cNvPr id="424" name="McCrary Test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McCrary Test</a:t>
            </a:r>
          </a:p>
        </p:txBody>
      </p:sp>
      <p:sp>
        <p:nvSpPr>
          <p:cNvPr id="425" name="The McCrary Test is an indirect test of the continuity assumption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24255" indent="-524255" defTabSz="2096971">
              <a:spcBef>
                <a:spcPts val="3800"/>
              </a:spcBef>
              <a:defRPr sz="4128"/>
            </a:pPr>
            <a:r>
              <a:t>The McCrary Test is an indirect test of the continuity assumption</a:t>
            </a:r>
          </a:p>
          <a:p>
            <a:pPr lvl="1" marL="1048511" indent="-524255" defTabSz="2096971">
              <a:spcBef>
                <a:spcPts val="3800"/>
              </a:spcBef>
              <a:defRPr sz="4128"/>
            </a:pPr>
            <a:r>
              <a:t>Is there bunching around the cutoff? Are people sorting around the cutoff? </a:t>
            </a:r>
          </a:p>
          <a:p>
            <a:pPr marL="524255" indent="-524255" defTabSz="2096971">
              <a:spcBef>
                <a:spcPts val="3800"/>
              </a:spcBef>
              <a:defRPr sz="4128"/>
            </a:pPr>
            <a:r>
              <a:t>If there is bunching (or uneven distributions) then people are likely sorting along the running variable around the cutoff</a:t>
            </a:r>
          </a:p>
          <a:p>
            <a:pPr lvl="1" marL="1048511" indent="-524255" defTabSz="2096971">
              <a:spcBef>
                <a:spcPts val="3800"/>
              </a:spcBef>
              <a:defRPr sz="4128"/>
            </a:pPr>
            <a:r>
              <a:t>There is manipulation</a:t>
            </a:r>
          </a:p>
          <a:p>
            <a:pPr marL="524255" indent="-524255" defTabSz="2096971">
              <a:spcBef>
                <a:spcPts val="3800"/>
              </a:spcBef>
              <a:defRPr sz="4128"/>
            </a:pPr>
            <a:r>
              <a:t>Null Hypothesis</a:t>
            </a:r>
          </a:p>
          <a:p>
            <a:pPr lvl="1" marL="1048511" indent="-524255" defTabSz="2096971">
              <a:spcBef>
                <a:spcPts val="3800"/>
              </a:spcBef>
              <a:defRPr sz="4128"/>
            </a:pPr>
            <a:r>
              <a:t>There is continuous density at the cutoff along the running variable and there is no bunching</a:t>
            </a:r>
          </a:p>
          <a:p>
            <a:pPr lvl="1" marL="1048511" indent="-524255" defTabSz="2096971">
              <a:spcBef>
                <a:spcPts val="3800"/>
              </a:spcBef>
              <a:defRPr sz="4128"/>
            </a:pPr>
            <a:r>
              <a:t>Similar to continuous expected outcomes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Challenges to Identifica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Challenges to Identification</a:t>
            </a:r>
          </a:p>
        </p:txBody>
      </p:sp>
      <p:sp>
        <p:nvSpPr>
          <p:cNvPr id="428" name="McCrary Test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McCrary Test</a:t>
            </a:r>
          </a:p>
        </p:txBody>
      </p:sp>
      <p:sp>
        <p:nvSpPr>
          <p:cNvPr id="429" name="Test the Null Hypothesi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45008" indent="-445008" defTabSz="1779987">
              <a:spcBef>
                <a:spcPts val="3200"/>
              </a:spcBef>
              <a:defRPr sz="3504"/>
            </a:pPr>
            <a:r>
              <a:t>Test the Null Hypothesis</a:t>
            </a:r>
          </a:p>
          <a:p>
            <a:pPr lvl="1" marL="890016" indent="-445008" defTabSz="1779987">
              <a:spcBef>
                <a:spcPts val="3200"/>
              </a:spcBef>
              <a:defRPr sz="3504"/>
            </a:pPr>
            <a:r>
              <a:t>The McCrary Test tests this null hypothesis</a:t>
            </a:r>
          </a:p>
          <a:p>
            <a:pPr lvl="1" marL="890016" indent="-445008" defTabSz="1779987">
              <a:spcBef>
                <a:spcPts val="3200"/>
              </a:spcBef>
              <a:defRPr sz="3504"/>
            </a:pPr>
            <a:r>
              <a:t>If we reject the null hypothesis, then there is possible sorting and bunching, which implies selection bias</a:t>
            </a:r>
          </a:p>
          <a:p>
            <a:pPr marL="445008" indent="-445008" defTabSz="1779987">
              <a:spcBef>
                <a:spcPts val="3200"/>
              </a:spcBef>
              <a:defRPr sz="3504"/>
            </a:pPr>
            <a:r>
              <a:t>How to Estimate McCrary Test</a:t>
            </a:r>
          </a:p>
          <a:p>
            <a:pPr lvl="1" marL="890016" indent="-445008" defTabSz="1779987">
              <a:spcBef>
                <a:spcPts val="3200"/>
              </a:spcBef>
              <a:defRPr sz="3504"/>
            </a:pPr>
            <a:r>
              <a:t>Partition the running variable into bins</a:t>
            </a:r>
          </a:p>
          <a:p>
            <a:pPr lvl="1" marL="890016" indent="-445008" defTabSz="1779987">
              <a:spcBef>
                <a:spcPts val="3200"/>
              </a:spcBef>
              <a:defRPr sz="3504"/>
            </a:pPr>
            <a:r>
              <a:t>Calculate the frequencies of observations in each bins</a:t>
            </a:r>
          </a:p>
          <a:p>
            <a:pPr lvl="1" marL="890016" indent="-445008" defTabSz="1779987">
              <a:spcBef>
                <a:spcPts val="3200"/>
              </a:spcBef>
              <a:defRPr sz="3504"/>
            </a:pPr>
            <a:r>
              <a:t>Treat the frequencies as a dependent variable in a local linear regression</a:t>
            </a:r>
          </a:p>
          <a:p>
            <a:pPr lvl="1" marL="890016" indent="-445008" defTabSz="1779987">
              <a:spcBef>
                <a:spcPts val="3200"/>
              </a:spcBef>
              <a:defRPr sz="3504"/>
            </a:pPr>
            <a:r>
              <a:t>You needs lots of observations to distinguish a discontinuity in the density from the noise</a:t>
            </a:r>
          </a:p>
          <a:p>
            <a:pPr marL="445008" indent="-445008" defTabSz="1779987">
              <a:spcBef>
                <a:spcPts val="3200"/>
              </a:spcBef>
              <a:defRPr sz="3504"/>
            </a:pPr>
            <a:r>
              <a:t>Use RDDensity in Stata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Challenges to Identifica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Challenges to Identification</a:t>
            </a:r>
          </a:p>
        </p:txBody>
      </p:sp>
      <p:sp>
        <p:nvSpPr>
          <p:cNvPr id="432" name="McCrary Test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McCrary Test</a:t>
            </a:r>
          </a:p>
        </p:txBody>
      </p:sp>
      <p:pic>
        <p:nvPicPr>
          <p:cNvPr id="43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80192" y="4348783"/>
            <a:ext cx="20823616" cy="805545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Challenges to Identifica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Challenges to Identification</a:t>
            </a:r>
          </a:p>
        </p:txBody>
      </p:sp>
      <p:sp>
        <p:nvSpPr>
          <p:cNvPr id="436" name="Covariate Balance and Placebo Tests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Covariate Balance and Placebo Tests</a:t>
            </a:r>
          </a:p>
        </p:txBody>
      </p:sp>
      <p:sp>
        <p:nvSpPr>
          <p:cNvPr id="437" name="Covariate Balance Test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30352" indent="-530352" defTabSz="2121354">
              <a:spcBef>
                <a:spcPts val="3900"/>
              </a:spcBef>
              <a:defRPr sz="4176"/>
            </a:pPr>
            <a:r>
              <a:t>Covariate Balance Tests</a:t>
            </a:r>
          </a:p>
          <a:p>
            <a:pPr lvl="1" marL="1060704" indent="-530352" defTabSz="2121354">
              <a:spcBef>
                <a:spcPts val="3900"/>
              </a:spcBef>
              <a:defRPr sz="4176"/>
            </a:pPr>
            <a:r>
              <a:t>We can indirectly test the continuity assumption with covariate balance</a:t>
            </a:r>
          </a:p>
          <a:p>
            <a:pPr lvl="1" marL="1060704" indent="-530352" defTabSz="2121354">
              <a:spcBef>
                <a:spcPts val="3900"/>
              </a:spcBef>
              <a:defRPr sz="4176"/>
            </a:pPr>
            <a:r>
              <a:t>There should be no discontinuous jumps at the cutoff, only the treatment and outcome</a:t>
            </a:r>
          </a:p>
          <a:p>
            <a:pPr marL="530352" indent="-530352" defTabSz="2121354">
              <a:spcBef>
                <a:spcPts val="3900"/>
              </a:spcBef>
              <a:defRPr sz="4176"/>
            </a:pPr>
            <a:r>
              <a:t>Placebo Tests</a:t>
            </a:r>
          </a:p>
          <a:p>
            <a:pPr lvl="1" marL="1060704" indent="-530352" defTabSz="2121354">
              <a:spcBef>
                <a:spcPts val="3900"/>
              </a:spcBef>
              <a:defRPr sz="4176"/>
            </a:pPr>
            <a:r>
              <a:t>Fake Cutoffs are another indirect test of the continuity assumption</a:t>
            </a:r>
          </a:p>
          <a:p>
            <a:pPr lvl="1" marL="1060704" indent="-530352" defTabSz="2121354">
              <a:spcBef>
                <a:spcPts val="3900"/>
              </a:spcBef>
              <a:defRPr sz="4176"/>
            </a:pPr>
            <a:r>
              <a:t>We should expect no discontinuous jumps at the fake cutoff in the outcome</a:t>
            </a:r>
          </a:p>
          <a:p>
            <a:pPr lvl="1" marL="1060704" indent="-530352" defTabSz="2121354">
              <a:spcBef>
                <a:spcPts val="3900"/>
              </a:spcBef>
              <a:defRPr sz="4176"/>
            </a:pPr>
            <a:r>
              <a:t>Imbens and Lemieux (2008) suggest using the median running value as a fake cutoff or </a:t>
            </a:r>
            <a14:m>
              <m:oMath>
                <m:sSub>
                  <m:e>
                    <m:r>
                      <a:rPr xmlns:a="http://schemas.openxmlformats.org/drawingml/2006/main" sz="5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c</m:t>
                    </m:r>
                  </m:e>
                  <m:sub>
                    <m:r>
                      <a:rPr xmlns:a="http://schemas.openxmlformats.org/drawingml/2006/main" sz="5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f</m:t>
                    </m:r>
                    <m:r>
                      <a:rPr xmlns:a="http://schemas.openxmlformats.org/drawingml/2006/main" sz="5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a</m:t>
                    </m:r>
                    <m:r>
                      <a:rPr xmlns:a="http://schemas.openxmlformats.org/drawingml/2006/main" sz="5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k</m:t>
                    </m:r>
                    <m:r>
                      <a:rPr xmlns:a="http://schemas.openxmlformats.org/drawingml/2006/main" sz="5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e</m:t>
                    </m:r>
                  </m:sub>
                </m:sSub>
              </m:oMath>
            </a14:m>
            <a:endParaRPr sz="4800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Challenges to Identifica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Challenges to Identification</a:t>
            </a:r>
          </a:p>
        </p:txBody>
      </p:sp>
      <p:sp>
        <p:nvSpPr>
          <p:cNvPr id="440" name="Covariate Balance and Placebo Tests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Covariate Balance and Placebo Tests</a:t>
            </a:r>
          </a:p>
        </p:txBody>
      </p:sp>
      <p:pic>
        <p:nvPicPr>
          <p:cNvPr id="44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47447" y="3617025"/>
            <a:ext cx="15689106" cy="991435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Challenges to Identifica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Challenges to Identification</a:t>
            </a:r>
          </a:p>
        </p:txBody>
      </p:sp>
      <p:sp>
        <p:nvSpPr>
          <p:cNvPr id="444" name="Nonrandom Heaping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Nonrandom Heaping</a:t>
            </a:r>
          </a:p>
        </p:txBody>
      </p:sp>
      <p:sp>
        <p:nvSpPr>
          <p:cNvPr id="445" name="We have seen how nonrandom sorting around the cutoff on the running variable contaminates the estimator with bia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603504" indent="-603504" defTabSz="2413955">
              <a:spcBef>
                <a:spcPts val="4400"/>
              </a:spcBef>
              <a:defRPr sz="4752"/>
            </a:pPr>
            <a:r>
              <a:t>We have seen how nonrandom sorting around the cutoff on the running variable contaminates the estimator with bias</a:t>
            </a:r>
          </a:p>
          <a:p>
            <a:pPr marL="603504" indent="-603504" defTabSz="2413955">
              <a:spcBef>
                <a:spcPts val="4400"/>
              </a:spcBef>
              <a:defRPr sz="4752"/>
            </a:pPr>
            <a:r>
              <a:t>Almond, Doyle, Kowalski, and Williams (2010) are interested in medical expenditures on health outcomes</a:t>
            </a:r>
          </a:p>
          <a:p>
            <a:pPr lvl="1" marL="1207008" indent="-603504" defTabSz="2413955">
              <a:spcBef>
                <a:spcPts val="4400"/>
              </a:spcBef>
              <a:defRPr sz="4752"/>
            </a:pPr>
            <a:r>
              <a:t>If a physician perceives that an intervention will be beneficial then it is </a:t>
            </a:r>
            <a:br/>
            <a:r>
              <a:t>likely that the physician will assign treatment to a patient</a:t>
            </a:r>
          </a:p>
          <a:p>
            <a:pPr lvl="1" marL="1207008" indent="-603504" defTabSz="2413955">
              <a:spcBef>
                <a:spcPts val="4400"/>
              </a:spcBef>
              <a:defRPr sz="4752"/>
            </a:pPr>
            <a:r>
              <a:t>Babies with low-birth weight receive heighten medical attention</a:t>
            </a:r>
          </a:p>
          <a:p>
            <a:pPr marL="603504" indent="-603504" defTabSz="2413955">
              <a:spcBef>
                <a:spcPts val="4400"/>
              </a:spcBef>
              <a:defRPr sz="4752"/>
            </a:pPr>
            <a:r>
              <a:t>The authors find that 1-year mortality decreases 1 percentage point and considering the mean of 5.5 percent chance, this is a large decrease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Challenges to Identifica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Challenges to Identification</a:t>
            </a:r>
          </a:p>
        </p:txBody>
      </p:sp>
      <p:sp>
        <p:nvSpPr>
          <p:cNvPr id="448" name="Nonrandom Heaping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Nonrandom Heaping</a:t>
            </a:r>
          </a:p>
        </p:txBody>
      </p:sp>
      <p:sp>
        <p:nvSpPr>
          <p:cNvPr id="449" name="Berreca, Guildi, Lindo, and Waddell (2011) note that heaping occurs with baby birth weight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08431" indent="-408431" defTabSz="1633687">
              <a:spcBef>
                <a:spcPts val="3000"/>
              </a:spcBef>
              <a:defRPr sz="3216"/>
            </a:pPr>
            <a:r>
              <a:t>Berreca, Guildi, Lindo, and Waddell (2011) note that heaping occurs with baby birth weights</a:t>
            </a:r>
          </a:p>
          <a:p>
            <a:pPr marL="408431" indent="-408431" defTabSz="1633687">
              <a:spcBef>
                <a:spcPts val="3000"/>
              </a:spcBef>
              <a:defRPr sz="3216"/>
            </a:pPr>
            <a:r>
              <a:t>Heaping</a:t>
            </a:r>
          </a:p>
          <a:p>
            <a:pPr lvl="1" marL="816863" indent="-408431" defTabSz="1633687">
              <a:spcBef>
                <a:spcPts val="3000"/>
              </a:spcBef>
              <a:defRPr sz="3216"/>
            </a:pPr>
            <a:r>
              <a:t>When excessive number of units occur </a:t>
            </a:r>
            <a:br/>
            <a:r>
              <a:t>at certain points along the running variable</a:t>
            </a:r>
          </a:p>
          <a:p>
            <a:pPr marL="408431" indent="-408431" defTabSz="1633687">
              <a:spcBef>
                <a:spcPts val="3000"/>
              </a:spcBef>
              <a:defRPr sz="3216"/>
            </a:pPr>
            <a:r>
              <a:t>Birth weights appear to suffer from</a:t>
            </a:r>
            <a:br/>
            <a:r>
              <a:t>heaping and round to the nearest 5 </a:t>
            </a:r>
          </a:p>
          <a:p>
            <a:pPr marL="408431" indent="-408431" defTabSz="1633687">
              <a:spcBef>
                <a:spcPts val="3000"/>
              </a:spcBef>
              <a:defRPr sz="3216"/>
            </a:pPr>
            <a:r>
              <a:t>Doctors may be rounding down</a:t>
            </a:r>
            <a:br/>
            <a:r>
              <a:t>to get low-birth weight intervention</a:t>
            </a:r>
          </a:p>
          <a:p>
            <a:pPr marL="408431" indent="-408431" defTabSz="1633687">
              <a:spcBef>
                <a:spcPts val="3000"/>
              </a:spcBef>
              <a:defRPr sz="3216"/>
            </a:pPr>
            <a:r>
              <a:t>This highlights a shortcoming of the</a:t>
            </a:r>
            <a:br/>
            <a:r>
              <a:t>McCrary Test, since Almond, et al. (2010)</a:t>
            </a:r>
            <a:br/>
            <a:r>
              <a:t>failed to reject the null hypothesis</a:t>
            </a:r>
          </a:p>
          <a:p>
            <a:pPr marL="408431" indent="-408431" defTabSz="1633687">
              <a:spcBef>
                <a:spcPts val="3000"/>
              </a:spcBef>
              <a:defRPr sz="3216"/>
            </a:pPr>
            <a:r>
              <a:t>A “donut hole” RDD is a potential solution to</a:t>
            </a:r>
            <a:br/>
            <a:r>
              <a:t>heaping</a:t>
            </a:r>
          </a:p>
        </p:txBody>
      </p:sp>
      <p:pic>
        <p:nvPicPr>
          <p:cNvPr id="45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784254" y="5700062"/>
            <a:ext cx="12848142" cy="76394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Challenges to Identifica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Challenges to Identification</a:t>
            </a:r>
          </a:p>
        </p:txBody>
      </p:sp>
      <p:sp>
        <p:nvSpPr>
          <p:cNvPr id="453" name="Nonrandom Heaping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Nonrandom Heaping</a:t>
            </a:r>
          </a:p>
        </p:txBody>
      </p:sp>
      <p:pic>
        <p:nvPicPr>
          <p:cNvPr id="45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48102" y="3839379"/>
            <a:ext cx="17287796" cy="992533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RDD Example: Close Electio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RDD Example: Close Elections</a:t>
            </a:r>
          </a:p>
        </p:txBody>
      </p:sp>
      <p:sp>
        <p:nvSpPr>
          <p:cNvPr id="457" name="Lee, Moretti, and Butler (2004)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Lee, Moretti, and Butler (2004)</a:t>
            </a:r>
          </a:p>
        </p:txBody>
      </p:sp>
      <p:sp>
        <p:nvSpPr>
          <p:cNvPr id="458" name="Lee, Moretti, and Butler (2004) want to answer the question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66927" indent="-566927" defTabSz="2267655">
              <a:spcBef>
                <a:spcPts val="4100"/>
              </a:spcBef>
              <a:defRPr sz="4464"/>
            </a:pPr>
            <a:r>
              <a:t>Lee, Moretti, and Butler (2004) want to answer the question</a:t>
            </a:r>
          </a:p>
          <a:p>
            <a:pPr lvl="1" marL="1133855" indent="-566927" defTabSz="2267655">
              <a:spcBef>
                <a:spcPts val="4100"/>
              </a:spcBef>
              <a:defRPr sz="4464"/>
            </a:pPr>
            <a:r>
              <a:t>Do voters pick politicians or policies?</a:t>
            </a:r>
          </a:p>
          <a:p>
            <a:pPr marL="566927" indent="-566927" defTabSz="2267655">
              <a:spcBef>
                <a:spcPts val="4100"/>
              </a:spcBef>
              <a:defRPr sz="4464"/>
            </a:pPr>
            <a:r>
              <a:t>Convergence Theory</a:t>
            </a:r>
          </a:p>
          <a:p>
            <a:pPr lvl="1" marL="1133855" indent="-566927" defTabSz="2267655">
              <a:spcBef>
                <a:spcPts val="4100"/>
              </a:spcBef>
              <a:defRPr sz="4464"/>
            </a:pPr>
            <a:r>
              <a:t>Heterogenous voter ideology forces each candidate to moderate this or her position (similar to median voter theorem)</a:t>
            </a:r>
          </a:p>
          <a:p>
            <a:pPr marL="566927" indent="-566927" defTabSz="2267655">
              <a:spcBef>
                <a:spcPts val="4100"/>
              </a:spcBef>
              <a:defRPr sz="4464"/>
            </a:pPr>
            <a:r>
              <a:t>Divergence Theory</a:t>
            </a:r>
          </a:p>
          <a:p>
            <a:pPr lvl="1" marL="1133855" indent="-566927" defTabSz="2267655">
              <a:spcBef>
                <a:spcPts val="4100"/>
              </a:spcBef>
              <a:defRPr sz="4464"/>
            </a:pPr>
            <a:r>
              <a:t>The winning candidate pursues his or her most-preferred policies </a:t>
            </a:r>
          </a:p>
          <a:p>
            <a:pPr marL="566927" indent="-566927" defTabSz="2267655">
              <a:spcBef>
                <a:spcPts val="4100"/>
              </a:spcBef>
              <a:defRPr sz="4464"/>
            </a:pPr>
            <a:r>
              <a:t>The authors focus on very narrow elections by margins less than 2% in 1992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Regression Discontinuity DA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Regression Discontinuity DAG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RDD Example: Close Electio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RDD Example: Close Elections</a:t>
            </a:r>
          </a:p>
        </p:txBody>
      </p:sp>
      <p:sp>
        <p:nvSpPr>
          <p:cNvPr id="461" name="Lee, Moretti, and Butler (2004)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Lee, Moretti, and Butler (2004)</a:t>
            </a:r>
          </a:p>
        </p:txBody>
      </p:sp>
      <p:sp>
        <p:nvSpPr>
          <p:cNvPr id="462" name="Theoretical Framework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75487" indent="-475487" defTabSz="1901904">
              <a:spcBef>
                <a:spcPts val="3500"/>
              </a:spcBef>
              <a:defRPr sz="3743"/>
            </a:pPr>
            <a:r>
              <a:t>Theoretical Framework</a:t>
            </a:r>
          </a:p>
          <a:p>
            <a:pPr lvl="1" marL="950975" indent="-475487" defTabSz="1901904">
              <a:spcBef>
                <a:spcPts val="3500"/>
              </a:spcBef>
              <a:defRPr sz="3743"/>
            </a:pPr>
            <a:r>
              <a:t>For policy preferences under a quadratic loss function of </a:t>
            </a:r>
            <a14:m>
              <m:oMath>
                <m:r>
                  <a:rPr xmlns:a="http://schemas.openxmlformats.org/drawingml/2006/main" sz="45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u</m:t>
                </m:r>
                <m:r>
                  <a:rPr xmlns:a="http://schemas.openxmlformats.org/drawingml/2006/main" sz="45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(</m:t>
                </m:r>
                <m:r>
                  <a:rPr xmlns:a="http://schemas.openxmlformats.org/drawingml/2006/main" sz="45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l</m:t>
                </m:r>
                <m:r>
                  <a:rPr xmlns:a="http://schemas.openxmlformats.org/drawingml/2006/main" sz="45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)</m:t>
                </m:r>
                <m:r>
                  <a:rPr xmlns:a="http://schemas.openxmlformats.org/drawingml/2006/main" sz="45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r>
                  <a:rPr xmlns:a="http://schemas.openxmlformats.org/drawingml/2006/main" sz="45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-</m:t>
                </m:r>
                <m:r>
                  <a:rPr xmlns:a="http://schemas.openxmlformats.org/drawingml/2006/main" sz="45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(</m:t>
                </m:r>
                <m:r>
                  <a:rPr xmlns:a="http://schemas.openxmlformats.org/drawingml/2006/main" sz="45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1</m:t>
                </m:r>
                <m:r>
                  <a:rPr xmlns:a="http://schemas.openxmlformats.org/drawingml/2006/main" sz="45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/</m:t>
                </m:r>
                <m:r>
                  <a:rPr xmlns:a="http://schemas.openxmlformats.org/drawingml/2006/main" sz="45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2</m:t>
                </m:r>
                <m:r>
                  <a:rPr xmlns:a="http://schemas.openxmlformats.org/drawingml/2006/main" sz="45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)</m:t>
                </m:r>
                <m:r>
                  <a:rPr xmlns:a="http://schemas.openxmlformats.org/drawingml/2006/main" sz="45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(</m:t>
                </m:r>
                <m:r>
                  <a:rPr xmlns:a="http://schemas.openxmlformats.org/drawingml/2006/main" sz="45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l</m:t>
                </m:r>
                <m:r>
                  <a:rPr xmlns:a="http://schemas.openxmlformats.org/drawingml/2006/main" sz="45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-</m:t>
                </m:r>
                <m:r>
                  <a:rPr xmlns:a="http://schemas.openxmlformats.org/drawingml/2006/main" sz="45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c</m:t>
                </m:r>
                <m:sSup>
                  <m:e>
                    <m:r>
                      <a:rPr xmlns:a="http://schemas.openxmlformats.org/drawingml/2006/main" sz="45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e>
                  <m:sup>
                    <m:r>
                      <a:rPr xmlns:a="http://schemas.openxmlformats.org/drawingml/2006/main" sz="45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2</m:t>
                    </m:r>
                  </m:sup>
                </m:sSup>
              </m:oMath>
            </a14:m>
            <a:r>
              <a:t> for Democratic party and </a:t>
            </a:r>
            <a14:m>
              <m:oMath>
                <m:r>
                  <a:rPr xmlns:a="http://schemas.openxmlformats.org/drawingml/2006/main" sz="45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v</m:t>
                </m:r>
                <m:r>
                  <a:rPr xmlns:a="http://schemas.openxmlformats.org/drawingml/2006/main" sz="45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(</m:t>
                </m:r>
                <m:r>
                  <a:rPr xmlns:a="http://schemas.openxmlformats.org/drawingml/2006/main" sz="45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l</m:t>
                </m:r>
                <m:r>
                  <a:rPr xmlns:a="http://schemas.openxmlformats.org/drawingml/2006/main" sz="45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)</m:t>
                </m:r>
                <m:r>
                  <a:rPr xmlns:a="http://schemas.openxmlformats.org/drawingml/2006/main" sz="45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r>
                  <a:rPr xmlns:a="http://schemas.openxmlformats.org/drawingml/2006/main" sz="45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-</m:t>
                </m:r>
                <m:r>
                  <a:rPr xmlns:a="http://schemas.openxmlformats.org/drawingml/2006/main" sz="45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(</m:t>
                </m:r>
                <m:r>
                  <a:rPr xmlns:a="http://schemas.openxmlformats.org/drawingml/2006/main" sz="45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1</m:t>
                </m:r>
                <m:r>
                  <a:rPr xmlns:a="http://schemas.openxmlformats.org/drawingml/2006/main" sz="45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/</m:t>
                </m:r>
                <m:r>
                  <a:rPr xmlns:a="http://schemas.openxmlformats.org/drawingml/2006/main" sz="45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2</m:t>
                </m:r>
                <m:r>
                  <a:rPr xmlns:a="http://schemas.openxmlformats.org/drawingml/2006/main" sz="45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)</m:t>
                </m:r>
                <m:sSup>
                  <m:e>
                    <m:r>
                      <a:rPr xmlns:a="http://schemas.openxmlformats.org/drawingml/2006/main" sz="45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l</m:t>
                    </m:r>
                  </m:e>
                  <m:sup>
                    <m:r>
                      <a:rPr xmlns:a="http://schemas.openxmlformats.org/drawingml/2006/main" sz="45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2</m:t>
                    </m:r>
                  </m:sup>
                </m:sSup>
              </m:oMath>
            </a14:m>
            <a:r>
              <a:t> for Republican party </a:t>
            </a:r>
          </a:p>
          <a:p>
            <a:pPr lvl="2" marL="1426463" indent="-475487" defTabSz="1901904">
              <a:spcBef>
                <a:spcPts val="3500"/>
              </a:spcBef>
              <a:defRPr sz="3743"/>
            </a:pPr>
            <a:r>
              <a:t>Democratic “bliss point is when </a:t>
            </a:r>
            <a14:m>
              <m:oMath>
                <m:r>
                  <a:rPr xmlns:a="http://schemas.openxmlformats.org/drawingml/2006/main" sz="46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c</m:t>
                </m:r>
                <m:r>
                  <a:rPr xmlns:a="http://schemas.openxmlformats.org/drawingml/2006/main" sz="46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&gt;</m:t>
                </m:r>
                <m:r>
                  <a:rPr xmlns:a="http://schemas.openxmlformats.org/drawingml/2006/main" sz="46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0</m:t>
                </m:r>
              </m:oMath>
            </a14:m>
            <a:r>
              <a:t> and Republican “bliss point” is when </a:t>
            </a:r>
            <a14:m>
              <m:oMath>
                <m:r>
                  <a:rPr xmlns:a="http://schemas.openxmlformats.org/drawingml/2006/main" sz="46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c</m:t>
                </m:r>
                <m:r>
                  <a:rPr xmlns:a="http://schemas.openxmlformats.org/drawingml/2006/main" sz="46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r>
                  <a:rPr xmlns:a="http://schemas.openxmlformats.org/drawingml/2006/main" sz="46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0</m:t>
                </m:r>
              </m:oMath>
            </a14:m>
          </a:p>
          <a:p>
            <a:pPr lvl="1" marL="950975" indent="-475487" defTabSz="1901904">
              <a:spcBef>
                <a:spcPts val="3500"/>
              </a:spcBef>
              <a:defRPr sz="3743"/>
            </a:pPr>
            <a:r>
              <a:t>Before election </a:t>
            </a:r>
            <a14:m>
              <m:oMath>
                <m:r>
                  <a:rPr xmlns:a="http://schemas.openxmlformats.org/drawingml/2006/main" sz="48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t</m:t>
                </m:r>
              </m:oMath>
            </a14:m>
            <a:r>
              <a:t>, voters develop policy expectations denoted </a:t>
            </a:r>
            <a14:m>
              <m:oMath>
                <m:sSup>
                  <m:e>
                    <m:r>
                      <a:rPr xmlns:a="http://schemas.openxmlformats.org/drawingml/2006/main" sz="44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x</m:t>
                    </m:r>
                  </m:e>
                  <m:sup>
                    <m:r>
                      <a:rPr xmlns:a="http://schemas.openxmlformats.org/drawingml/2006/main" sz="44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e</m:t>
                    </m:r>
                  </m:sup>
                </m:sSup>
              </m:oMath>
            </a14:m>
            <a:r>
              <a:t> and </a:t>
            </a:r>
            <a14:m>
              <m:oMath>
                <m:sSup>
                  <m:e>
                    <m:r>
                      <a:rPr xmlns:a="http://schemas.openxmlformats.org/drawingml/2006/main" sz="45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y</m:t>
                    </m:r>
                  </m:e>
                  <m:sup>
                    <m:r>
                      <a:rPr xmlns:a="http://schemas.openxmlformats.org/drawingml/2006/main" sz="45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e</m:t>
                    </m:r>
                  </m:sup>
                </m:sSup>
              </m:oMath>
            </a14:m>
            <a:r>
              <a:t> for Democratic and Republican nominee, respectively</a:t>
            </a:r>
          </a:p>
          <a:p>
            <a:pPr lvl="1" marL="950975" indent="-475487" defTabSz="1901904">
              <a:spcBef>
                <a:spcPts val="3500"/>
              </a:spcBef>
              <a:defRPr sz="3743"/>
            </a:pPr>
            <a:r>
              <a:t>The probability of party </a:t>
            </a:r>
            <a14:m>
              <m:oMath>
                <m:r>
                  <a:rPr xmlns:a="http://schemas.openxmlformats.org/drawingml/2006/main" sz="46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D</m:t>
                </m:r>
              </m:oMath>
            </a14:m>
            <a:r>
              <a:t> winning is </a:t>
            </a:r>
            <a14:m>
              <m:oMath>
                <m:r>
                  <a:rPr xmlns:a="http://schemas.openxmlformats.org/drawingml/2006/main" sz="45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P</m:t>
                </m:r>
              </m:oMath>
            </a14:m>
            <a:r>
              <a:t> and </a:t>
            </a:r>
            <a14:m>
              <m:oMath>
                <m:r>
                  <a:rPr xmlns:a="http://schemas.openxmlformats.org/drawingml/2006/main" sz="45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P</m:t>
                </m:r>
                <m:r>
                  <a:rPr xmlns:a="http://schemas.openxmlformats.org/drawingml/2006/main" sz="45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(</m:t>
                </m:r>
                <m:sSup>
                  <m:e>
                    <m:r>
                      <a:rPr xmlns:a="http://schemas.openxmlformats.org/drawingml/2006/main" sz="45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x</m:t>
                    </m:r>
                  </m:e>
                  <m:sup>
                    <m:r>
                      <a:rPr xmlns:a="http://schemas.openxmlformats.org/drawingml/2006/main" sz="45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e</m:t>
                    </m:r>
                  </m:sup>
                </m:sSup>
                <m:r>
                  <a:rPr xmlns:a="http://schemas.openxmlformats.org/drawingml/2006/main" sz="45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,</m:t>
                </m:r>
                <m:sSup>
                  <m:e>
                    <m:r>
                      <a:rPr xmlns:a="http://schemas.openxmlformats.org/drawingml/2006/main" sz="45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y</m:t>
                    </m:r>
                  </m:e>
                  <m:sup>
                    <m:r>
                      <a:rPr xmlns:a="http://schemas.openxmlformats.org/drawingml/2006/main" sz="45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e</m:t>
                    </m:r>
                  </m:sup>
                </m:sSup>
                <m:r>
                  <a:rPr xmlns:a="http://schemas.openxmlformats.org/drawingml/2006/main" sz="45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)</m:t>
                </m:r>
              </m:oMath>
            </a14:m>
            <a:r>
              <a:t> is a function of </a:t>
            </a:r>
            <a14:m>
              <m:oMath>
                <m:sSup>
                  <m:e>
                    <m:r>
                      <a:rPr xmlns:a="http://schemas.openxmlformats.org/drawingml/2006/main" sz="44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x</m:t>
                    </m:r>
                  </m:e>
                  <m:sup>
                    <m:r>
                      <a:rPr xmlns:a="http://schemas.openxmlformats.org/drawingml/2006/main" sz="44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e</m:t>
                    </m:r>
                  </m:sup>
                </m:sSup>
              </m:oMath>
            </a14:m>
            <a:r>
              <a:t> and </a:t>
            </a:r>
            <a14:m>
              <m:oMath>
                <m:sSup>
                  <m:e>
                    <m:r>
                      <a:rPr xmlns:a="http://schemas.openxmlformats.org/drawingml/2006/main" sz="45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y</m:t>
                    </m:r>
                  </m:e>
                  <m:sup>
                    <m:r>
                      <a:rPr xmlns:a="http://schemas.openxmlformats.org/drawingml/2006/main" sz="45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e</m:t>
                    </m:r>
                  </m:sup>
                </m:sSup>
              </m:oMath>
            </a14:m>
          </a:p>
          <a:p>
            <a:pPr marL="475487" indent="-475487" defTabSz="1901904">
              <a:spcBef>
                <a:spcPts val="3500"/>
              </a:spcBef>
              <a:defRPr sz="3743"/>
            </a:pPr>
            <a14:m>
              <m:oMath>
                <m:r>
                  <a:rPr xmlns:a="http://schemas.openxmlformats.org/drawingml/2006/main" sz="48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t</m:t>
                </m:r>
              </m:oMath>
            </a14:m>
            <a:r>
              <a:t> is the 1992 November election and </a:t>
            </a:r>
            <a14:m>
              <m:oMath>
                <m:r>
                  <a:rPr xmlns:a="http://schemas.openxmlformats.org/drawingml/2006/main" sz="44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R</m:t>
                </m:r>
                <m:sSub>
                  <m:e>
                    <m:r>
                      <a:rPr xmlns:a="http://schemas.openxmlformats.org/drawingml/2006/main" sz="4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C</m:t>
                    </m:r>
                  </m:e>
                  <m:sub>
                    <m:r>
                      <a:rPr xmlns:a="http://schemas.openxmlformats.org/drawingml/2006/main" sz="4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t</m:t>
                    </m:r>
                  </m:sub>
                </m:sSub>
              </m:oMath>
            </a14:m>
            <a:r>
              <a:t> means the 1993-1994 Congressional session</a:t>
            </a:r>
          </a:p>
          <a:p>
            <a:pPr marL="475487" indent="-475487" defTabSz="1901904">
              <a:spcBef>
                <a:spcPts val="3500"/>
              </a:spcBef>
              <a:defRPr sz="3743"/>
            </a:pPr>
            <a14:m>
              <m:oMath>
                <m:r>
                  <a:rPr xmlns:a="http://schemas.openxmlformats.org/drawingml/2006/main" sz="48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t</m:t>
                </m:r>
                <m:r>
                  <a:rPr xmlns:a="http://schemas.openxmlformats.org/drawingml/2006/main" sz="48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+</m:t>
                </m:r>
                <m:r>
                  <a:rPr xmlns:a="http://schemas.openxmlformats.org/drawingml/2006/main" sz="48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1</m:t>
                </m:r>
              </m:oMath>
            </a14:m>
            <a:r>
              <a:t> is 1994 November election and </a:t>
            </a:r>
            <a14:m>
              <m:oMath>
                <m:r>
                  <a:rPr xmlns:a="http://schemas.openxmlformats.org/drawingml/2006/main" sz="46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R</m:t>
                </m:r>
                <m:sSub>
                  <m:e>
                    <m:r>
                      <a:rPr xmlns:a="http://schemas.openxmlformats.org/drawingml/2006/main" sz="4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C</m:t>
                    </m:r>
                  </m:e>
                  <m:sub>
                    <m:r>
                      <a:rPr xmlns:a="http://schemas.openxmlformats.org/drawingml/2006/main" sz="4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t</m:t>
                    </m:r>
                    <m:r>
                      <a:rPr xmlns:a="http://schemas.openxmlformats.org/drawingml/2006/main" sz="4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xmlns:a="http://schemas.openxmlformats.org/drawingml/2006/main" sz="4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sub>
                </m:sSub>
              </m:oMath>
            </a14:m>
            <a:r>
              <a:t> is the 1994-1995 Congressional sessions</a:t>
            </a:r>
            <a:endParaRPr sz="4800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RDD Example: Close Electio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RDD Example: Close Elections</a:t>
            </a:r>
          </a:p>
        </p:txBody>
      </p:sp>
      <p:sp>
        <p:nvSpPr>
          <p:cNvPr id="465" name="Lee, Moretti, and Butler (2004)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Lee, Moretti, and Butler (2004)</a:t>
            </a:r>
          </a:p>
        </p:txBody>
      </p:sp>
      <p:sp>
        <p:nvSpPr>
          <p:cNvPr id="466" name="Alesina (1988) shows that there is a efficient frontier by   where  , where   and   are policy equilibrium point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18160" indent="-518160" defTabSz="2072588">
              <a:spcBef>
                <a:spcPts val="3800"/>
              </a:spcBef>
              <a:defRPr sz="4080"/>
            </a:pPr>
            <a:r>
              <a:t>Alesina (1988) shows that there is a efficient frontier by </a:t>
            </a:r>
            <a14:m>
              <m:oMath>
                <m:sSup>
                  <m:e>
                    <m:r>
                      <a:rPr xmlns:a="http://schemas.openxmlformats.org/drawingml/2006/main" sz="49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x</m:t>
                    </m:r>
                  </m:e>
                  <m:sup>
                    <m:r>
                      <a:rPr xmlns:a="http://schemas.openxmlformats.org/drawingml/2006/main" sz="49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*</m:t>
                    </m:r>
                  </m:sup>
                </m:sSup>
                <m:r>
                  <a:rPr xmlns:a="http://schemas.openxmlformats.org/drawingml/2006/main" sz="49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sSup>
                  <m:e>
                    <m:r>
                      <a:rPr xmlns:a="http://schemas.openxmlformats.org/drawingml/2006/main" sz="49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y</m:t>
                    </m:r>
                  </m:e>
                  <m:sup>
                    <m:r>
                      <a:rPr xmlns:a="http://schemas.openxmlformats.org/drawingml/2006/main" sz="49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*</m:t>
                    </m:r>
                  </m:sup>
                </m:sSup>
                <m:r>
                  <a:rPr xmlns:a="http://schemas.openxmlformats.org/drawingml/2006/main" sz="49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r>
                  <a:rPr xmlns:a="http://schemas.openxmlformats.org/drawingml/2006/main" sz="49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λ</m:t>
                </m:r>
                <m:r>
                  <a:rPr xmlns:a="http://schemas.openxmlformats.org/drawingml/2006/main" sz="49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c</m:t>
                </m:r>
              </m:oMath>
            </a14:m>
            <a:r>
              <a:t> where </a:t>
            </a:r>
            <a14:m>
              <m:oMath>
                <m:r>
                  <a:rPr xmlns:a="http://schemas.openxmlformats.org/drawingml/2006/main" sz="49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λ</m:t>
                </m:r>
                <m:r>
                  <a:rPr xmlns:a="http://schemas.openxmlformats.org/drawingml/2006/main" sz="49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∈</m:t>
                </m:r>
                <m:r>
                  <a:rPr xmlns:a="http://schemas.openxmlformats.org/drawingml/2006/main" sz="49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(</m:t>
                </m:r>
                <m:r>
                  <a:rPr xmlns:a="http://schemas.openxmlformats.org/drawingml/2006/main" sz="49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0,1</m:t>
                </m:r>
                <m:r>
                  <a:rPr xmlns:a="http://schemas.openxmlformats.org/drawingml/2006/main" sz="49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)</m:t>
                </m:r>
              </m:oMath>
            </a14:m>
            <a:r>
              <a:t>, where </a:t>
            </a:r>
            <a14:m>
              <m:oMath>
                <m:sSup>
                  <m:e>
                    <m:r>
                      <a:rPr xmlns:a="http://schemas.openxmlformats.org/drawingml/2006/main" sz="5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x</m:t>
                    </m:r>
                  </m:e>
                  <m:sup>
                    <m:r>
                      <a:rPr xmlns:a="http://schemas.openxmlformats.org/drawingml/2006/main" sz="5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*</m:t>
                    </m:r>
                  </m:sup>
                </m:sSup>
              </m:oMath>
            </a14:m>
            <a:r>
              <a:t> and </a:t>
            </a:r>
            <a14:m>
              <m:oMath>
                <m:sSup>
                  <m:e>
                    <m:r>
                      <a:rPr xmlns:a="http://schemas.openxmlformats.org/drawingml/2006/main" sz="51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y</m:t>
                    </m:r>
                  </m:e>
                  <m:sup>
                    <m:r>
                      <a:rPr xmlns:a="http://schemas.openxmlformats.org/drawingml/2006/main" sz="51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*</m:t>
                    </m:r>
                  </m:sup>
                </m:sSup>
              </m:oMath>
            </a14:m>
            <a:r>
              <a:t> are policy equilibrium points</a:t>
            </a:r>
          </a:p>
          <a:p>
            <a:pPr lvl="1" marL="1036320" indent="-518160" defTabSz="2072588">
              <a:spcBef>
                <a:spcPts val="3800"/>
              </a:spcBef>
              <a:defRPr sz="4080"/>
            </a:pPr>
            <a:r>
              <a:t>There are 3 Nash equilibria</a:t>
            </a:r>
          </a:p>
          <a:p>
            <a:pPr marL="518160" indent="-518160" defTabSz="2072588">
              <a:spcBef>
                <a:spcPts val="3800"/>
              </a:spcBef>
              <a:defRPr sz="4080"/>
            </a:pPr>
            <a:r>
              <a:t>Complete convergence</a:t>
            </a:r>
          </a:p>
          <a:p>
            <a:pPr lvl="1" marL="1036320" indent="-518160" defTabSz="2072588">
              <a:spcBef>
                <a:spcPts val="3800"/>
              </a:spcBef>
              <a:defRPr sz="4080"/>
            </a:pPr>
            <a14:m>
              <m:oMath>
                <m:sSup>
                  <m:e>
                    <m:r>
                      <a:rPr xmlns:a="http://schemas.openxmlformats.org/drawingml/2006/main" sz="49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x</m:t>
                    </m:r>
                  </m:e>
                  <m:sup>
                    <m:r>
                      <a:rPr xmlns:a="http://schemas.openxmlformats.org/drawingml/2006/main" sz="49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*</m:t>
                    </m:r>
                  </m:sup>
                </m:sSup>
                <m:r>
                  <a:rPr xmlns:a="http://schemas.openxmlformats.org/drawingml/2006/main" sz="49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sSup>
                  <m:e>
                    <m:r>
                      <a:rPr xmlns:a="http://schemas.openxmlformats.org/drawingml/2006/main" sz="49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y</m:t>
                    </m:r>
                  </m:e>
                  <m:sup>
                    <m:r>
                      <a:rPr xmlns:a="http://schemas.openxmlformats.org/drawingml/2006/main" sz="49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*</m:t>
                    </m:r>
                  </m:sup>
                </m:sSup>
                <m:r>
                  <a:rPr xmlns:a="http://schemas.openxmlformats.org/drawingml/2006/main" sz="49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sSup>
                  <m:e>
                    <m:r>
                      <a:rPr xmlns:a="http://schemas.openxmlformats.org/drawingml/2006/main" sz="49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λ</m:t>
                    </m:r>
                  </m:e>
                  <m:sup>
                    <m:r>
                      <a:rPr xmlns:a="http://schemas.openxmlformats.org/drawingml/2006/main" sz="49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*</m:t>
                    </m:r>
                  </m:sup>
                </m:sSup>
                <m:r>
                  <a:rPr xmlns:a="http://schemas.openxmlformats.org/drawingml/2006/main" sz="49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c</m:t>
                </m:r>
              </m:oMath>
            </a14:m>
            <a:r>
              <a:t> where </a:t>
            </a:r>
            <a14:m>
              <m:oMath>
                <m:sSup>
                  <m:e>
                    <m:r>
                      <a:rPr xmlns:a="http://schemas.openxmlformats.org/drawingml/2006/main" sz="5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λ</m:t>
                    </m:r>
                  </m:e>
                  <m:sup>
                    <m:r>
                      <a:rPr xmlns:a="http://schemas.openxmlformats.org/drawingml/2006/main" sz="5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*</m:t>
                    </m:r>
                  </m:sup>
                </m:sSup>
              </m:oMath>
            </a14:m>
            <a:r>
              <a:t> is Nash bargaining equilibrium</a:t>
            </a:r>
          </a:p>
          <a:p>
            <a:pPr lvl="1" marL="1036320" indent="-518160" defTabSz="2072588">
              <a:spcBef>
                <a:spcPts val="3800"/>
              </a:spcBef>
              <a:defRPr sz="4080"/>
            </a:pPr>
            <a:r>
              <a:t>When </a:t>
            </a:r>
            <a14:m>
              <m:oMath>
                <m:f>
                  <m:fPr>
                    <m:ctrlPr>
                      <a:rPr xmlns:a="http://schemas.openxmlformats.org/drawingml/2006/main" sz="49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</m:ctrlPr>
                    <m:type m:val="bar"/>
                  </m:fPr>
                  <m:num>
                    <m:r>
                      <a:rPr xmlns:a="http://schemas.openxmlformats.org/drawingml/2006/main" sz="49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d</m:t>
                    </m:r>
                    <m:sSup>
                      <m:e>
                        <m:r>
                          <a:rPr xmlns:a="http://schemas.openxmlformats.org/drawingml/2006/main" sz="49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p>
                        <m:r>
                          <a:rPr xmlns:a="http://schemas.openxmlformats.org/drawingml/2006/main" sz="49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*</m:t>
                        </m:r>
                      </m:sup>
                    </m:sSup>
                  </m:num>
                  <m:den>
                    <m:r>
                      <a:rPr xmlns:a="http://schemas.openxmlformats.org/drawingml/2006/main" sz="49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d</m:t>
                    </m:r>
                    <m:sSup>
                      <m:e>
                        <m:r>
                          <a:rPr xmlns:a="http://schemas.openxmlformats.org/drawingml/2006/main" sz="49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P</m:t>
                        </m:r>
                      </m:e>
                      <m:sup>
                        <m:r>
                          <a:rPr xmlns:a="http://schemas.openxmlformats.org/drawingml/2006/main" sz="49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*</m:t>
                        </m:r>
                      </m:sup>
                    </m:sSup>
                  </m:den>
                </m:f>
                <m:r>
                  <a:rPr xmlns:a="http://schemas.openxmlformats.org/drawingml/2006/main" sz="49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&gt;</m:t>
                </m:r>
                <m:r>
                  <a:rPr xmlns:a="http://schemas.openxmlformats.org/drawingml/2006/main" sz="49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0,</m:t>
                </m:r>
                <m:f>
                  <m:fPr>
                    <m:ctrlPr>
                      <a:rPr xmlns:a="http://schemas.openxmlformats.org/drawingml/2006/main" sz="49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</m:ctrlPr>
                    <m:type m:val="bar"/>
                  </m:fPr>
                  <m:num>
                    <m:r>
                      <a:rPr xmlns:a="http://schemas.openxmlformats.org/drawingml/2006/main" sz="49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d</m:t>
                    </m:r>
                    <m:sSup>
                      <m:e>
                        <m:r>
                          <a:rPr xmlns:a="http://schemas.openxmlformats.org/drawingml/2006/main" sz="49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p>
                        <m:r>
                          <a:rPr xmlns:a="http://schemas.openxmlformats.org/drawingml/2006/main" sz="49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*</m:t>
                        </m:r>
                      </m:sup>
                    </m:sSup>
                  </m:num>
                  <m:den>
                    <m:r>
                      <a:rPr xmlns:a="http://schemas.openxmlformats.org/drawingml/2006/main" sz="49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d</m:t>
                    </m:r>
                    <m:sSup>
                      <m:e>
                        <m:r>
                          <a:rPr xmlns:a="http://schemas.openxmlformats.org/drawingml/2006/main" sz="49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P</m:t>
                        </m:r>
                      </m:e>
                      <m:sup>
                        <m:r>
                          <a:rPr xmlns:a="http://schemas.openxmlformats.org/drawingml/2006/main" sz="49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*</m:t>
                        </m:r>
                      </m:sup>
                    </m:sSup>
                  </m:den>
                </m:f>
                <m:r>
                  <a:rPr xmlns:a="http://schemas.openxmlformats.org/drawingml/2006/main" sz="49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&gt;</m:t>
                </m:r>
                <m:r>
                  <a:rPr xmlns:a="http://schemas.openxmlformats.org/drawingml/2006/main" sz="49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0</m:t>
                </m:r>
              </m:oMath>
            </a14:m>
            <a:r>
              <a:t>, where an exogenous marginal increase in party </a:t>
            </a:r>
            <a14:m>
              <m:oMath>
                <m:r>
                  <a:rPr xmlns:a="http://schemas.openxmlformats.org/drawingml/2006/main" sz="50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D</m:t>
                </m:r>
              </m:oMath>
            </a14:m>
            <a:r>
              <a:t> popularity </a:t>
            </a:r>
            <a14:m>
              <m:oMath>
                <m:sSup>
                  <m:e>
                    <m:r>
                      <a:rPr xmlns:a="http://schemas.openxmlformats.org/drawingml/2006/main" sz="5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P</m:t>
                    </m:r>
                  </m:e>
                  <m:sup>
                    <m:r>
                      <a:rPr xmlns:a="http://schemas.openxmlformats.org/drawingml/2006/main" sz="5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*</m:t>
                    </m:r>
                  </m:sup>
                </m:sSup>
              </m:oMath>
            </a14:m>
            <a:r>
              <a:t> pulls both parties, so voter’s affect candidates’ policy choices </a:t>
            </a:r>
          </a:p>
          <a:p>
            <a:pPr lvl="1" marL="1036320" indent="-518160" defTabSz="2072588">
              <a:spcBef>
                <a:spcPts val="3800"/>
              </a:spcBef>
              <a:defRPr sz="4080"/>
            </a:pPr>
            <a:r>
              <a:t>It is irrelevant for policy which party is actually elected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RDD Example: Close Electio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RDD Example: Close Elections</a:t>
            </a:r>
          </a:p>
        </p:txBody>
      </p:sp>
      <p:sp>
        <p:nvSpPr>
          <p:cNvPr id="469" name="Lee, Moretti, and Butler (2004)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Lee, Moretti, and Butler (2004)</a:t>
            </a:r>
          </a:p>
        </p:txBody>
      </p:sp>
      <p:sp>
        <p:nvSpPr>
          <p:cNvPr id="470" name="Partial convergenc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60831" indent="-560831" defTabSz="2243271">
              <a:spcBef>
                <a:spcPts val="4100"/>
              </a:spcBef>
              <a:defRPr sz="4416"/>
            </a:pPr>
            <a:r>
              <a:t>Partial convergence</a:t>
            </a:r>
          </a:p>
          <a:p>
            <a:pPr lvl="1" marL="1121663" indent="-560831" defTabSz="2243271">
              <a:spcBef>
                <a:spcPts val="4100"/>
              </a:spcBef>
              <a:defRPr sz="4416"/>
            </a:pPr>
            <a14:m>
              <m:oMathPara>
                <m:oMathParaPr>
                  <m:jc m:val="left"/>
                </m:oMathParaPr>
                <m:oMath>
                  <m:r>
                    <a:rPr xmlns:a="http://schemas.openxmlformats.org/drawingml/2006/main" sz="53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0</m:t>
                  </m:r>
                  <m:r>
                    <a:rPr xmlns:a="http://schemas.openxmlformats.org/drawingml/2006/main" sz="53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≤</m:t>
                  </m:r>
                  <m:sSup>
                    <m:e>
                      <m:r>
                        <a:rPr xmlns:a="http://schemas.openxmlformats.org/drawingml/2006/main" sz="53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</m:e>
                    <m:sup>
                      <m:r>
                        <a:rPr xmlns:a="http://schemas.openxmlformats.org/drawingml/2006/main" sz="53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*</m:t>
                      </m:r>
                    </m:sup>
                  </m:sSup>
                  <m:r>
                    <a:rPr xmlns:a="http://schemas.openxmlformats.org/drawingml/2006/main" sz="53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≤</m:t>
                  </m:r>
                  <m:sSup>
                    <m:e>
                      <m:r>
                        <a:rPr xmlns:a="http://schemas.openxmlformats.org/drawingml/2006/main" sz="53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e>
                    <m:sup>
                      <m:r>
                        <a:rPr xmlns:a="http://schemas.openxmlformats.org/drawingml/2006/main" sz="53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*</m:t>
                      </m:r>
                    </m:sup>
                  </m:sSup>
                  <m:r>
                    <a:rPr xmlns:a="http://schemas.openxmlformats.org/drawingml/2006/main" sz="53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≤</m:t>
                  </m:r>
                  <m:r>
                    <a:rPr xmlns:a="http://schemas.openxmlformats.org/drawingml/2006/main" sz="53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c</m:t>
                  </m:r>
                </m:oMath>
              </m:oMathPara>
            </a14:m>
          </a:p>
          <a:p>
            <a:pPr lvl="1" marL="1121663" indent="-560831" defTabSz="2243271">
              <a:spcBef>
                <a:spcPts val="4100"/>
              </a:spcBef>
              <a:defRPr sz="4416"/>
            </a:pPr>
            <a:r>
              <a:t>Is </a:t>
            </a:r>
            <a14:m>
              <m:oMath>
                <m:f>
                  <m:fPr>
                    <m:ctrlPr>
                      <a:rPr xmlns:a="http://schemas.openxmlformats.org/drawingml/2006/main" sz="53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</m:ctrlPr>
                    <m:type m:val="bar"/>
                  </m:fPr>
                  <m:num>
                    <m:r>
                      <a:rPr xmlns:a="http://schemas.openxmlformats.org/drawingml/2006/main" sz="53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d</m:t>
                    </m:r>
                    <m:sSup>
                      <m:e>
                        <m:r>
                          <a:rPr xmlns:a="http://schemas.openxmlformats.org/drawingml/2006/main" sz="53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p>
                        <m:r>
                          <a:rPr xmlns:a="http://schemas.openxmlformats.org/drawingml/2006/main" sz="53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*</m:t>
                        </m:r>
                      </m:sup>
                    </m:sSup>
                  </m:num>
                  <m:den>
                    <m:r>
                      <a:rPr xmlns:a="http://schemas.openxmlformats.org/drawingml/2006/main" sz="53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d</m:t>
                    </m:r>
                    <m:sSup>
                      <m:e>
                        <m:r>
                          <a:rPr xmlns:a="http://schemas.openxmlformats.org/drawingml/2006/main" sz="53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P</m:t>
                        </m:r>
                      </m:e>
                      <m:sup>
                        <m:r>
                          <a:rPr xmlns:a="http://schemas.openxmlformats.org/drawingml/2006/main" sz="53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*</m:t>
                        </m:r>
                      </m:sup>
                    </m:sSup>
                  </m:den>
                </m:f>
                <m:r>
                  <a:rPr xmlns:a="http://schemas.openxmlformats.org/drawingml/2006/main" sz="53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&gt;</m:t>
                </m:r>
                <m:r>
                  <a:rPr xmlns:a="http://schemas.openxmlformats.org/drawingml/2006/main" sz="53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0,</m:t>
                </m:r>
                <m:f>
                  <m:fPr>
                    <m:ctrlPr>
                      <a:rPr xmlns:a="http://schemas.openxmlformats.org/drawingml/2006/main" sz="53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</m:ctrlPr>
                    <m:type m:val="bar"/>
                  </m:fPr>
                  <m:num>
                    <m:r>
                      <a:rPr xmlns:a="http://schemas.openxmlformats.org/drawingml/2006/main" sz="53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d</m:t>
                    </m:r>
                    <m:sSup>
                      <m:e>
                        <m:r>
                          <a:rPr xmlns:a="http://schemas.openxmlformats.org/drawingml/2006/main" sz="53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p>
                        <m:r>
                          <a:rPr xmlns:a="http://schemas.openxmlformats.org/drawingml/2006/main" sz="53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*</m:t>
                        </m:r>
                      </m:sup>
                    </m:sSup>
                  </m:num>
                  <m:den>
                    <m:r>
                      <a:rPr xmlns:a="http://schemas.openxmlformats.org/drawingml/2006/main" sz="53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d</m:t>
                    </m:r>
                    <m:sSup>
                      <m:e>
                        <m:r>
                          <a:rPr xmlns:a="http://schemas.openxmlformats.org/drawingml/2006/main" sz="53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P</m:t>
                        </m:r>
                      </m:e>
                      <m:sup>
                        <m:r>
                          <a:rPr xmlns:a="http://schemas.openxmlformats.org/drawingml/2006/main" sz="53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*</m:t>
                        </m:r>
                      </m:sup>
                    </m:sSup>
                  </m:den>
                </m:f>
                <m:r>
                  <a:rPr xmlns:a="http://schemas.openxmlformats.org/drawingml/2006/main" sz="53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&gt;</m:t>
                </m:r>
                <m:r>
                  <a:rPr xmlns:a="http://schemas.openxmlformats.org/drawingml/2006/main" sz="53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0</m:t>
                </m:r>
              </m:oMath>
            </a14:m>
            <a:r>
              <a:t> robust to minor deviation?</a:t>
            </a:r>
          </a:p>
          <a:p>
            <a:pPr lvl="1" marL="1121663" indent="-560831" defTabSz="2243271">
              <a:spcBef>
                <a:spcPts val="4100"/>
              </a:spcBef>
              <a:defRPr sz="4416"/>
            </a:pPr>
            <a:r>
              <a:t>Both parties may be better off moving closer to their bliss points, but with an exogenously higher </a:t>
            </a:r>
            <a14:m>
              <m:oMath>
                <m:sSup>
                  <m:e>
                    <m:r>
                      <a:rPr xmlns:a="http://schemas.openxmlformats.org/drawingml/2006/main" sz="56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P</m:t>
                    </m:r>
                  </m:e>
                  <m:sup>
                    <m:r>
                      <a:rPr xmlns:a="http://schemas.openxmlformats.org/drawingml/2006/main" sz="56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*</m:t>
                    </m:r>
                  </m:sup>
                </m:sSup>
              </m:oMath>
            </a14:m>
            <a:r>
              <a:t>, party </a:t>
            </a:r>
            <a14:m>
              <m:oMath>
                <m:r>
                  <a:rPr xmlns:a="http://schemas.openxmlformats.org/drawingml/2006/main" sz="54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D</m:t>
                </m:r>
              </m:oMath>
            </a14:m>
            <a:r>
              <a:t> has better “bargaining position” and can converge towards </a:t>
            </a:r>
            <a14:m>
              <m:oMath>
                <m:r>
                  <a:rPr xmlns:a="http://schemas.openxmlformats.org/drawingml/2006/main" sz="59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c</m:t>
                </m:r>
              </m:oMath>
            </a14:m>
            <a:r>
              <a:t>, which is the party </a:t>
            </a:r>
            <a14:m>
              <m:oMath>
                <m:r>
                  <a:rPr xmlns:a="http://schemas.openxmlformats.org/drawingml/2006/main" sz="54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D</m:t>
                </m:r>
              </m:oMath>
            </a14:m>
            <a:r>
              <a:t> bliss point</a:t>
            </a:r>
          </a:p>
          <a:p>
            <a:pPr lvl="1" marL="1121663" indent="-560831" defTabSz="2243271">
              <a:spcBef>
                <a:spcPts val="4100"/>
              </a:spcBef>
              <a:defRPr sz="4416"/>
            </a:pPr>
            <a:r>
              <a:t>The authors note that partial convergence is a more likely equilibrium than complete convergence, so they focus on partial convergence moving forward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RDD Example: Close Electio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RDD Example: Close Elections</a:t>
            </a:r>
          </a:p>
        </p:txBody>
      </p:sp>
      <p:sp>
        <p:nvSpPr>
          <p:cNvPr id="473" name="Lee, Moretti, and Butler (2004)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Lee, Moretti, and Butler (2004)</a:t>
            </a:r>
          </a:p>
        </p:txBody>
      </p:sp>
      <p:sp>
        <p:nvSpPr>
          <p:cNvPr id="474" name="Complete divergenc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79119" indent="-579119" defTabSz="2316421">
              <a:spcBef>
                <a:spcPts val="4200"/>
              </a:spcBef>
              <a:defRPr sz="4560"/>
            </a:pPr>
            <a:r>
              <a:t>Complete divergence</a:t>
            </a:r>
          </a:p>
          <a:p>
            <a:pPr lvl="1" marL="1158239" indent="-579119" defTabSz="2316421">
              <a:spcBef>
                <a:spcPts val="4200"/>
              </a:spcBef>
              <a:defRPr sz="4560"/>
            </a:pPr>
            <a14:m>
              <m:oMath>
                <m:sSup>
                  <m:e>
                    <m:r>
                      <a:rPr xmlns:a="http://schemas.openxmlformats.org/drawingml/2006/main" sz="54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x</m:t>
                    </m:r>
                  </m:e>
                  <m:sup>
                    <m:r>
                      <a:rPr xmlns:a="http://schemas.openxmlformats.org/drawingml/2006/main" sz="54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*</m:t>
                    </m:r>
                  </m:sup>
                </m:sSup>
                <m:r>
                  <a:rPr xmlns:a="http://schemas.openxmlformats.org/drawingml/2006/main" sz="54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r>
                  <a:rPr xmlns:a="http://schemas.openxmlformats.org/drawingml/2006/main" sz="54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c</m:t>
                </m:r>
              </m:oMath>
            </a14:m>
            <a:r>
              <a:t> and </a:t>
            </a:r>
            <a14:m>
              <m:oMath>
                <m:r>
                  <a:rPr xmlns:a="http://schemas.openxmlformats.org/drawingml/2006/main" sz="55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y</m:t>
                </m:r>
                <m:r>
                  <a:rPr xmlns:a="http://schemas.openxmlformats.org/drawingml/2006/main" sz="55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r>
                  <a:rPr xmlns:a="http://schemas.openxmlformats.org/drawingml/2006/main" sz="55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0</m:t>
                </m:r>
              </m:oMath>
            </a14:m>
          </a:p>
          <a:p>
            <a:pPr lvl="1" marL="1158239" indent="-579119" defTabSz="2316421">
              <a:spcBef>
                <a:spcPts val="4200"/>
              </a:spcBef>
              <a:defRPr sz="4560"/>
            </a:pPr>
            <a:r>
              <a:t>In this equilibrium, voters expect parties to carry out their bliss points</a:t>
            </a:r>
          </a:p>
          <a:p>
            <a:pPr lvl="1" marL="1158239" indent="-579119" defTabSz="2316421">
              <a:spcBef>
                <a:spcPts val="4200"/>
              </a:spcBef>
              <a:defRPr sz="4560"/>
            </a:pPr>
            <a14:m>
              <m:oMathPara>
                <m:oMathParaPr>
                  <m:jc m:val="left"/>
                </m:oMathParaPr>
                <m:oMath>
                  <m:f>
                    <m:fPr>
                      <m:ctrlPr>
                        <a:rPr xmlns:a="http://schemas.openxmlformats.org/drawingml/2006/main" sz="55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r>
                        <a:rPr xmlns:a="http://schemas.openxmlformats.org/drawingml/2006/main" sz="55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  <m:sSup>
                        <m:e>
                          <m:r>
                            <a:rPr xmlns:a="http://schemas.openxmlformats.org/drawingml/2006/main" sz="55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p>
                          <m:r>
                            <a:rPr xmlns:a="http://schemas.openxmlformats.org/drawingml/2006/main" sz="55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*</m:t>
                          </m:r>
                        </m:sup>
                      </m:sSup>
                    </m:num>
                    <m:den>
                      <m:r>
                        <a:rPr xmlns:a="http://schemas.openxmlformats.org/drawingml/2006/main" sz="55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  <m:sSup>
                        <m:e>
                          <m:r>
                            <a:rPr xmlns:a="http://schemas.openxmlformats.org/drawingml/2006/main" sz="55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P</m:t>
                          </m:r>
                        </m:e>
                        <m:sup>
                          <m:r>
                            <a:rPr xmlns:a="http://schemas.openxmlformats.org/drawingml/2006/main" sz="55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*</m:t>
                          </m:r>
                        </m:sup>
                      </m:sSup>
                    </m:den>
                  </m:f>
                  <m:r>
                    <a:rPr xmlns:a="http://schemas.openxmlformats.org/drawingml/2006/main" sz="55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f>
                    <m:fPr>
                      <m:ctrlPr>
                        <a:rPr xmlns:a="http://schemas.openxmlformats.org/drawingml/2006/main" sz="55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r>
                        <a:rPr xmlns:a="http://schemas.openxmlformats.org/drawingml/2006/main" sz="55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  <m:sSup>
                        <m:e>
                          <m:r>
                            <a:rPr xmlns:a="http://schemas.openxmlformats.org/drawingml/2006/main" sz="55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p>
                          <m:r>
                            <a:rPr xmlns:a="http://schemas.openxmlformats.org/drawingml/2006/main" sz="55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*</m:t>
                          </m:r>
                        </m:sup>
                      </m:sSup>
                    </m:num>
                    <m:den>
                      <m:r>
                        <a:rPr xmlns:a="http://schemas.openxmlformats.org/drawingml/2006/main" sz="55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  <m:sSup>
                        <m:e>
                          <m:r>
                            <a:rPr xmlns:a="http://schemas.openxmlformats.org/drawingml/2006/main" sz="55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P</m:t>
                          </m:r>
                        </m:e>
                        <m:sup>
                          <m:r>
                            <a:rPr xmlns:a="http://schemas.openxmlformats.org/drawingml/2006/main" sz="55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*</m:t>
                          </m:r>
                        </m:sup>
                      </m:sSup>
                    </m:den>
                  </m:f>
                  <m:r>
                    <a:rPr xmlns:a="http://schemas.openxmlformats.org/drawingml/2006/main" sz="55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55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0</m:t>
                  </m:r>
                </m:oMath>
              </m:oMathPara>
            </a14:m>
          </a:p>
          <a:p>
            <a:pPr lvl="1" marL="1158239" indent="-579119" defTabSz="2316421">
              <a:spcBef>
                <a:spcPts val="4200"/>
              </a:spcBef>
              <a:defRPr sz="4560"/>
            </a:pPr>
            <a:r>
              <a:t>An exogenous marginal shock in party </a:t>
            </a:r>
            <a14:m>
              <m:oMath>
                <m:r>
                  <a:rPr xmlns:a="http://schemas.openxmlformats.org/drawingml/2006/main" sz="56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D</m:t>
                </m:r>
              </m:oMath>
            </a14:m>
            <a:r>
              <a:t> popularity, </a:t>
            </a:r>
            <a14:m>
              <m:oMath>
                <m:sSup>
                  <m:e>
                    <m:r>
                      <a:rPr xmlns:a="http://schemas.openxmlformats.org/drawingml/2006/main" sz="58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P</m:t>
                    </m:r>
                  </m:e>
                  <m:sup>
                    <m:r>
                      <a:rPr xmlns:a="http://schemas.openxmlformats.org/drawingml/2006/main" sz="58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*</m:t>
                    </m:r>
                  </m:sup>
                </m:sSup>
              </m:oMath>
            </a14:m>
            <a:r>
              <a:t>, has no impact on candidates positions</a:t>
            </a:r>
          </a:p>
          <a:p>
            <a:pPr lvl="1" marL="1158239" indent="-579119" defTabSz="2316421">
              <a:spcBef>
                <a:spcPts val="4200"/>
              </a:spcBef>
              <a:defRPr sz="4560"/>
            </a:pPr>
            <a:r>
              <a:t>Voters only elect politicians not policies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RDD Example: Close Electio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RDD Example: Close Elections</a:t>
            </a:r>
          </a:p>
        </p:txBody>
      </p:sp>
      <p:sp>
        <p:nvSpPr>
          <p:cNvPr id="477" name="Lee, Moretti, and Butler (2004) Empirical Framework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Lee, Moretti, and Butler (2004) Empirical Framework</a:t>
            </a:r>
          </a:p>
        </p:txBody>
      </p:sp>
      <p:sp>
        <p:nvSpPr>
          <p:cNvPr id="478" name="Roll-call voting record is denoted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69391" indent="-469391" defTabSz="1877520">
              <a:spcBef>
                <a:spcPts val="3400"/>
              </a:spcBef>
              <a:defRPr sz="3696"/>
            </a:pPr>
            <a:r>
              <a:t>Roll-call voting record is denoted</a:t>
            </a:r>
          </a:p>
          <a:p>
            <a:pPr lvl="1" marL="938783" indent="-469391" defTabSz="1877520">
              <a:spcBef>
                <a:spcPts val="3400"/>
              </a:spcBef>
              <a:defRPr sz="3696"/>
            </a:pPr>
            <a14:m>
              <m:oMathPara>
                <m:oMathParaPr>
                  <m:jc m:val="left"/>
                </m:oMathParaPr>
                <m:oMath>
                  <m:r>
                    <a:rPr xmlns:a="http://schemas.openxmlformats.org/drawingml/2006/main" sz="44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R</m:t>
                  </m:r>
                  <m:sSub>
                    <m:e>
                      <m:r>
                        <a:rPr xmlns:a="http://schemas.openxmlformats.org/drawingml/2006/main" sz="44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C</m:t>
                      </m:r>
                    </m:e>
                    <m:sub>
                      <m:r>
                        <a:rPr xmlns:a="http://schemas.openxmlformats.org/drawingml/2006/main" sz="44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</m:sub>
                  </m:sSub>
                  <m:r>
                    <a:rPr xmlns:a="http://schemas.openxmlformats.org/drawingml/2006/main" sz="44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44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44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1</m:t>
                  </m:r>
                  <m:r>
                    <a:rPr xmlns:a="http://schemas.openxmlformats.org/drawingml/2006/main" sz="44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-</m:t>
                  </m:r>
                  <m:sSub>
                    <m:e>
                      <m:r>
                        <a:rPr xmlns:a="http://schemas.openxmlformats.org/drawingml/2006/main" sz="44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</m:e>
                    <m:sub>
                      <m:r>
                        <a:rPr xmlns:a="http://schemas.openxmlformats.org/drawingml/2006/main" sz="44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</m:sub>
                  </m:sSub>
                  <m:r>
                    <a:rPr xmlns:a="http://schemas.openxmlformats.org/drawingml/2006/main" sz="44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  <m:sSub>
                    <m:e>
                      <m:r>
                        <a:rPr xmlns:a="http://schemas.openxmlformats.org/drawingml/2006/main" sz="44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</m:e>
                    <m:sub>
                      <m:r>
                        <a:rPr xmlns:a="http://schemas.openxmlformats.org/drawingml/2006/main" sz="44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</m:sub>
                  </m:sSub>
                  <m:r>
                    <a:rPr xmlns:a="http://schemas.openxmlformats.org/drawingml/2006/main" sz="44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+</m:t>
                  </m:r>
                  <m:sSub>
                    <m:e>
                      <m:r>
                        <a:rPr xmlns:a="http://schemas.openxmlformats.org/drawingml/2006/main" sz="44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</m:e>
                    <m:sub>
                      <m:r>
                        <a:rPr xmlns:a="http://schemas.openxmlformats.org/drawingml/2006/main" sz="44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</m:sub>
                  </m:sSub>
                  <m:sSub>
                    <m:e>
                      <m:r>
                        <a:rPr xmlns:a="http://schemas.openxmlformats.org/drawingml/2006/main" sz="44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e>
                    <m:sub>
                      <m:r>
                        <a:rPr xmlns:a="http://schemas.openxmlformats.org/drawingml/2006/main" sz="44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</m:sub>
                  </m:sSub>
                </m:oMath>
              </m:oMathPara>
            </a14:m>
          </a:p>
          <a:p>
            <a:pPr lvl="1" marL="938783" indent="-469391" defTabSz="1877520">
              <a:spcBef>
                <a:spcPts val="3400"/>
              </a:spcBef>
              <a:defRPr sz="3696"/>
            </a:pPr>
            <a:r>
              <a:t>Where </a:t>
            </a:r>
            <a14:m>
              <m:oMath>
                <m:sSub>
                  <m:e>
                    <m:r>
                      <a:rPr xmlns:a="http://schemas.openxmlformats.org/drawingml/2006/main" sz="43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D</m:t>
                    </m:r>
                  </m:e>
                  <m:sub>
                    <m:r>
                      <a:rPr xmlns:a="http://schemas.openxmlformats.org/drawingml/2006/main" sz="43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t</m:t>
                    </m:r>
                  </m:sub>
                </m:sSub>
              </m:oMath>
            </a14:m>
            <a:r>
              <a:t> is an indicator of the Democratic nominee won election </a:t>
            </a:r>
            <a14:m>
              <m:oMath>
                <m:r>
                  <a:rPr xmlns:a="http://schemas.openxmlformats.org/drawingml/2006/main" sz="48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t</m:t>
                </m:r>
              </m:oMath>
            </a14:m>
            <a:r>
              <a:t>, and only the winning candidate’s policy is observable</a:t>
            </a:r>
          </a:p>
          <a:p>
            <a:pPr marL="469391" indent="-469391" defTabSz="1877520">
              <a:spcBef>
                <a:spcPts val="3400"/>
              </a:spcBef>
              <a:defRPr sz="3696"/>
            </a:pPr>
            <a:r>
              <a:t>We can transform roll-call voting record from the prior expression to:</a:t>
            </a:r>
          </a:p>
          <a:p>
            <a:pPr lvl="1" marL="938783" indent="-469391" defTabSz="1877520">
              <a:spcBef>
                <a:spcPts val="3400"/>
              </a:spcBef>
              <a:defRPr sz="3696"/>
            </a:pPr>
            <a14:m>
              <m:oMath>
                <m:r>
                  <a:rPr xmlns:a="http://schemas.openxmlformats.org/drawingml/2006/main" sz="44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R</m:t>
                </m:r>
                <m:sSub>
                  <m:e>
                    <m:r>
                      <a:rPr xmlns:a="http://schemas.openxmlformats.org/drawingml/2006/main" sz="44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C</m:t>
                    </m:r>
                  </m:e>
                  <m:sub>
                    <m:r>
                      <a:rPr xmlns:a="http://schemas.openxmlformats.org/drawingml/2006/main" sz="44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t</m:t>
                    </m:r>
                  </m:sub>
                </m:sSub>
                <m:r>
                  <a:rPr xmlns:a="http://schemas.openxmlformats.org/drawingml/2006/main" sz="44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r>
                  <a:rPr xmlns:a="http://schemas.openxmlformats.org/drawingml/2006/main" sz="44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α</m:t>
                </m:r>
                <m:r>
                  <a:rPr xmlns:a="http://schemas.openxmlformats.org/drawingml/2006/main" sz="44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+</m:t>
                </m:r>
                <m:sSub>
                  <m:e>
                    <m:r>
                      <a:rPr xmlns:a="http://schemas.openxmlformats.org/drawingml/2006/main" sz="44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π</m:t>
                    </m:r>
                  </m:e>
                  <m:sub>
                    <m:r>
                      <a:rPr xmlns:a="http://schemas.openxmlformats.org/drawingml/2006/main" sz="44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0</m:t>
                    </m:r>
                  </m:sub>
                </m:sSub>
                <m:sSubSup>
                  <m:e>
                    <m:r>
                      <a:rPr xmlns:a="http://schemas.openxmlformats.org/drawingml/2006/main" sz="44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P</m:t>
                    </m:r>
                  </m:e>
                  <m:sub>
                    <m:r>
                      <a:rPr xmlns:a="http://schemas.openxmlformats.org/drawingml/2006/main" sz="44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t</m:t>
                    </m:r>
                  </m:sub>
                  <m:sup>
                    <m:r>
                      <a:rPr xmlns:a="http://schemas.openxmlformats.org/drawingml/2006/main" sz="44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*</m:t>
                    </m:r>
                  </m:sup>
                </m:sSubSup>
                <m:r>
                  <a:rPr xmlns:a="http://schemas.openxmlformats.org/drawingml/2006/main" sz="44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+</m:t>
                </m:r>
                <m:sSub>
                  <m:e>
                    <m:r>
                      <a:rPr xmlns:a="http://schemas.openxmlformats.org/drawingml/2006/main" sz="44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π</m:t>
                    </m:r>
                  </m:e>
                  <m:sub>
                    <m:r>
                      <a:rPr xmlns:a="http://schemas.openxmlformats.org/drawingml/2006/main" sz="44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sub>
                </m:sSub>
                <m:sSub>
                  <m:e>
                    <m:r>
                      <a:rPr xmlns:a="http://schemas.openxmlformats.org/drawingml/2006/main" sz="44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D</m:t>
                    </m:r>
                  </m:e>
                  <m:sub>
                    <m:r>
                      <a:rPr xmlns:a="http://schemas.openxmlformats.org/drawingml/2006/main" sz="44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t</m:t>
                    </m:r>
                  </m:sub>
                </m:sSub>
                <m:r>
                  <a:rPr xmlns:a="http://schemas.openxmlformats.org/drawingml/2006/main" sz="44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+</m:t>
                </m:r>
                <m:sSub>
                  <m:e>
                    <m:r>
                      <a:rPr xmlns:a="http://schemas.openxmlformats.org/drawingml/2006/main" sz="44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ε</m:t>
                    </m:r>
                  </m:e>
                  <m:sub>
                    <m:r>
                      <a:rPr xmlns:a="http://schemas.openxmlformats.org/drawingml/2006/main" sz="44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t</m:t>
                    </m:r>
                  </m:sub>
                </m:sSub>
              </m:oMath>
            </a14:m>
            <a:r>
              <a:t> and </a:t>
            </a:r>
            <a14:m>
              <m:oMath>
                <m:r>
                  <a:rPr xmlns:a="http://schemas.openxmlformats.org/drawingml/2006/main" sz="44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R</m:t>
                </m:r>
                <m:sSub>
                  <m:e>
                    <m:r>
                      <a:rPr xmlns:a="http://schemas.openxmlformats.org/drawingml/2006/main" sz="44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C</m:t>
                    </m:r>
                  </m:e>
                  <m:sub>
                    <m:r>
                      <a:rPr xmlns:a="http://schemas.openxmlformats.org/drawingml/2006/main" sz="44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t</m:t>
                    </m:r>
                    <m:r>
                      <a:rPr xmlns:a="http://schemas.openxmlformats.org/drawingml/2006/main" sz="44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xmlns:a="http://schemas.openxmlformats.org/drawingml/2006/main" sz="44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sub>
                </m:sSub>
                <m:r>
                  <a:rPr xmlns:a="http://schemas.openxmlformats.org/drawingml/2006/main" sz="44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r>
                  <a:rPr xmlns:a="http://schemas.openxmlformats.org/drawingml/2006/main" sz="44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α</m:t>
                </m:r>
                <m:r>
                  <a:rPr xmlns:a="http://schemas.openxmlformats.org/drawingml/2006/main" sz="44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+</m:t>
                </m:r>
                <m:sSub>
                  <m:e>
                    <m:r>
                      <a:rPr xmlns:a="http://schemas.openxmlformats.org/drawingml/2006/main" sz="44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π</m:t>
                    </m:r>
                  </m:e>
                  <m:sub>
                    <m:r>
                      <a:rPr xmlns:a="http://schemas.openxmlformats.org/drawingml/2006/main" sz="44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0</m:t>
                    </m:r>
                  </m:sub>
                </m:sSub>
                <m:sSubSup>
                  <m:e>
                    <m:r>
                      <a:rPr xmlns:a="http://schemas.openxmlformats.org/drawingml/2006/main" sz="44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P</m:t>
                    </m:r>
                  </m:e>
                  <m:sub>
                    <m:r>
                      <a:rPr xmlns:a="http://schemas.openxmlformats.org/drawingml/2006/main" sz="44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t</m:t>
                    </m:r>
                    <m:r>
                      <a:rPr xmlns:a="http://schemas.openxmlformats.org/drawingml/2006/main" sz="44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xmlns:a="http://schemas.openxmlformats.org/drawingml/2006/main" sz="44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sub>
                  <m:sup>
                    <m:r>
                      <a:rPr xmlns:a="http://schemas.openxmlformats.org/drawingml/2006/main" sz="44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*</m:t>
                    </m:r>
                  </m:sup>
                </m:sSubSup>
                <m:r>
                  <a:rPr xmlns:a="http://schemas.openxmlformats.org/drawingml/2006/main" sz="44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+</m:t>
                </m:r>
                <m:sSub>
                  <m:e>
                    <m:r>
                      <a:rPr xmlns:a="http://schemas.openxmlformats.org/drawingml/2006/main" sz="44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π</m:t>
                    </m:r>
                  </m:e>
                  <m:sub>
                    <m:r>
                      <a:rPr xmlns:a="http://schemas.openxmlformats.org/drawingml/2006/main" sz="44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sub>
                </m:sSub>
                <m:sSub>
                  <m:e>
                    <m:r>
                      <a:rPr xmlns:a="http://schemas.openxmlformats.org/drawingml/2006/main" sz="44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D</m:t>
                    </m:r>
                  </m:e>
                  <m:sub>
                    <m:r>
                      <a:rPr xmlns:a="http://schemas.openxmlformats.org/drawingml/2006/main" sz="44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t</m:t>
                    </m:r>
                    <m:r>
                      <a:rPr xmlns:a="http://schemas.openxmlformats.org/drawingml/2006/main" sz="44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xmlns:a="http://schemas.openxmlformats.org/drawingml/2006/main" sz="44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sub>
                </m:sSub>
                <m:r>
                  <a:rPr xmlns:a="http://schemas.openxmlformats.org/drawingml/2006/main" sz="44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+</m:t>
                </m:r>
                <m:sSub>
                  <m:e>
                    <m:r>
                      <a:rPr xmlns:a="http://schemas.openxmlformats.org/drawingml/2006/main" sz="44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ε</m:t>
                    </m:r>
                  </m:e>
                  <m:sub>
                    <m:r>
                      <a:rPr xmlns:a="http://schemas.openxmlformats.org/drawingml/2006/main" sz="44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t</m:t>
                    </m:r>
                    <m:r>
                      <a:rPr xmlns:a="http://schemas.openxmlformats.org/drawingml/2006/main" sz="44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xmlns:a="http://schemas.openxmlformats.org/drawingml/2006/main" sz="44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sub>
                </m:sSub>
              </m:oMath>
            </a14:m>
          </a:p>
          <a:p>
            <a:pPr lvl="2" marL="1408175" indent="-469391" defTabSz="1877520">
              <a:spcBef>
                <a:spcPts val="3400"/>
              </a:spcBef>
              <a:defRPr sz="3696"/>
            </a:pPr>
            <a:r>
              <a:t>Where </a:t>
            </a:r>
            <a14:m>
              <m:oMath>
                <m:sSup>
                  <m:e>
                    <m:r>
                      <a:rPr xmlns:a="http://schemas.openxmlformats.org/drawingml/2006/main" sz="47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P</m:t>
                    </m:r>
                  </m:e>
                  <m:sup>
                    <m:r>
                      <a:rPr xmlns:a="http://schemas.openxmlformats.org/drawingml/2006/main" sz="47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*</m:t>
                    </m:r>
                  </m:sup>
                </m:sSup>
              </m:oMath>
            </a14:m>
            <a:r>
              <a:t> is a measure of the electoral strength “popularity” of party </a:t>
            </a:r>
            <a14:m>
              <m:oMath>
                <m:r>
                  <a:rPr xmlns:a="http://schemas.openxmlformats.org/drawingml/2006/main" sz="45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D</m:t>
                </m:r>
              </m:oMath>
            </a14:m>
            <a:r>
              <a:t>, which is the probability of a party </a:t>
            </a:r>
            <a14:m>
              <m:oMath>
                <m:r>
                  <a:rPr xmlns:a="http://schemas.openxmlformats.org/drawingml/2006/main" sz="45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D</m:t>
                </m:r>
              </m:oMath>
            </a14:m>
            <a:r>
              <a:t> victory at fixed platforms </a:t>
            </a:r>
            <a14:m>
              <m:oMath>
                <m:r>
                  <a:rPr xmlns:a="http://schemas.openxmlformats.org/drawingml/2006/main" sz="50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c</m:t>
                </m:r>
              </m:oMath>
            </a14:m>
            <a:r>
              <a:t> and 0; </a:t>
            </a:r>
            <a14:m>
              <m:oMath>
                <m:r>
                  <a:rPr xmlns:a="http://schemas.openxmlformats.org/drawingml/2006/main" sz="45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P</m:t>
                </m:r>
              </m:oMath>
            </a14:m>
            <a:r>
              <a:t> is the probability that party </a:t>
            </a:r>
            <a14:m>
              <m:oMath>
                <m:r>
                  <a:rPr xmlns:a="http://schemas.openxmlformats.org/drawingml/2006/main" sz="45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D</m:t>
                </m:r>
              </m:oMath>
            </a14:m>
            <a:r>
              <a:t> will win</a:t>
            </a:r>
          </a:p>
          <a:p>
            <a:pPr lvl="2" marL="1408175" indent="-469391" defTabSz="1877520">
              <a:spcBef>
                <a:spcPts val="3400"/>
              </a:spcBef>
              <a:defRPr sz="3696"/>
            </a:pPr>
            <a14:m>
              <m:oMath>
                <m:r>
                  <a:rPr xmlns:a="http://schemas.openxmlformats.org/drawingml/2006/main" sz="50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ε</m:t>
                </m:r>
              </m:oMath>
            </a14:m>
            <a:r>
              <a:t> is the heterogeneity in bliss points across districts</a:t>
            </a:r>
            <a:endParaRPr sz="4800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RDD Example: Close Electio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RDD Example: Close Elections</a:t>
            </a:r>
          </a:p>
        </p:txBody>
      </p:sp>
      <p:sp>
        <p:nvSpPr>
          <p:cNvPr id="481" name="Lee, Moretti, and Butler (2004) Empirical Framework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Lee, Moretti, and Butler (2004) Empirical Framework</a:t>
            </a:r>
          </a:p>
        </p:txBody>
      </p:sp>
      <p:sp>
        <p:nvSpPr>
          <p:cNvPr id="482" name="Our interest i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42544" indent="-542544" defTabSz="2170121">
              <a:spcBef>
                <a:spcPts val="4000"/>
              </a:spcBef>
              <a:defRPr sz="4272"/>
            </a:pPr>
            <a:r>
              <a:t>Our interest is </a:t>
            </a:r>
            <a14:m>
              <m:oMath>
                <m:sSub>
                  <m:e>
                    <m:r>
                      <a:rPr xmlns:a="http://schemas.openxmlformats.org/drawingml/2006/main" sz="53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π</m:t>
                    </m:r>
                  </m:e>
                  <m:sub>
                    <m:r>
                      <a:rPr xmlns:a="http://schemas.openxmlformats.org/drawingml/2006/main" sz="53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0</m:t>
                    </m:r>
                  </m:sub>
                </m:sSub>
              </m:oMath>
            </a14:m>
          </a:p>
          <a:p>
            <a:pPr lvl="1" marL="1085088" indent="-542544" defTabSz="2170121">
              <a:spcBef>
                <a:spcPts val="4000"/>
              </a:spcBef>
              <a:defRPr sz="4272"/>
            </a:pPr>
            <a:r>
              <a:t>When </a:t>
            </a:r>
            <a14:m>
              <m:oMath>
                <m:sSub>
                  <m:e>
                    <m:r>
                      <a:rPr xmlns:a="http://schemas.openxmlformats.org/drawingml/2006/main" sz="5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π</m:t>
                    </m:r>
                  </m:e>
                  <m:sub>
                    <m:r>
                      <a:rPr xmlns:a="http://schemas.openxmlformats.org/drawingml/2006/main" sz="5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0</m:t>
                    </m:r>
                  </m:sub>
                </m:sSub>
                <m:r>
                  <a:rPr xmlns:a="http://schemas.openxmlformats.org/drawingml/2006/main" sz="52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&gt;</m:t>
                </m:r>
                <m:r>
                  <a:rPr xmlns:a="http://schemas.openxmlformats.org/drawingml/2006/main" sz="52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0</m:t>
                </m:r>
              </m:oMath>
            </a14:m>
            <a:r>
              <a:t> we have partial convergence</a:t>
            </a:r>
          </a:p>
          <a:p>
            <a:pPr lvl="1" marL="1085088" indent="-542544" defTabSz="2170121">
              <a:spcBef>
                <a:spcPts val="4000"/>
              </a:spcBef>
              <a:defRPr sz="4272"/>
            </a:pPr>
            <a:r>
              <a:t>When </a:t>
            </a:r>
            <a14:m>
              <m:oMath>
                <m:sSub>
                  <m:e>
                    <m:r>
                      <a:rPr xmlns:a="http://schemas.openxmlformats.org/drawingml/2006/main" sz="5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π</m:t>
                    </m:r>
                  </m:e>
                  <m:sub>
                    <m:r>
                      <a:rPr xmlns:a="http://schemas.openxmlformats.org/drawingml/2006/main" sz="5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0</m:t>
                    </m:r>
                  </m:sub>
                </m:sSub>
                <m:r>
                  <a:rPr xmlns:a="http://schemas.openxmlformats.org/drawingml/2006/main" sz="52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r>
                  <a:rPr xmlns:a="http://schemas.openxmlformats.org/drawingml/2006/main" sz="52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0</m:t>
                </m:r>
              </m:oMath>
            </a14:m>
            <a:r>
              <a:t>, we have complete divergence</a:t>
            </a:r>
          </a:p>
          <a:p>
            <a:pPr marL="542544" indent="-542544" defTabSz="2170121">
              <a:spcBef>
                <a:spcPts val="4000"/>
              </a:spcBef>
              <a:defRPr sz="4272"/>
            </a:pPr>
            <a:r>
              <a:t>The prior equations allow use to parameterize the derivatives </a:t>
            </a:r>
            <a14:m>
              <m:oMath>
                <m:f>
                  <m:fPr>
                    <m:ctrlPr>
                      <a:rPr xmlns:a="http://schemas.openxmlformats.org/drawingml/2006/main" sz="51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</m:ctrlPr>
                    <m:type m:val="bar"/>
                  </m:fPr>
                  <m:num>
                    <m:r>
                      <a:rPr xmlns:a="http://schemas.openxmlformats.org/drawingml/2006/main" sz="51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d</m:t>
                    </m:r>
                    <m:sSup>
                      <m:e>
                        <m:r>
                          <a:rPr xmlns:a="http://schemas.openxmlformats.org/drawingml/2006/main" sz="51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p>
                        <m:r>
                          <a:rPr xmlns:a="http://schemas.openxmlformats.org/drawingml/2006/main" sz="51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*</m:t>
                        </m:r>
                      </m:sup>
                    </m:sSup>
                  </m:num>
                  <m:den>
                    <m:r>
                      <a:rPr xmlns:a="http://schemas.openxmlformats.org/drawingml/2006/main" sz="51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d</m:t>
                    </m:r>
                    <m:sSup>
                      <m:e>
                        <m:r>
                          <a:rPr xmlns:a="http://schemas.openxmlformats.org/drawingml/2006/main" sz="51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P</m:t>
                        </m:r>
                      </m:e>
                      <m:sup>
                        <m:r>
                          <a:rPr xmlns:a="http://schemas.openxmlformats.org/drawingml/2006/main" sz="51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*</m:t>
                        </m:r>
                      </m:sup>
                    </m:sSup>
                  </m:den>
                </m:f>
              </m:oMath>
            </a14:m>
            <a:r>
              <a:t> and </a:t>
            </a:r>
            <a14:m>
              <m:oMath>
                <m:f>
                  <m:fPr>
                    <m:ctrlPr>
                      <a:rPr xmlns:a="http://schemas.openxmlformats.org/drawingml/2006/main" sz="51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</m:ctrlPr>
                    <m:type m:val="bar"/>
                  </m:fPr>
                  <m:num>
                    <m:r>
                      <a:rPr xmlns:a="http://schemas.openxmlformats.org/drawingml/2006/main" sz="51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d</m:t>
                    </m:r>
                    <m:sSup>
                      <m:e>
                        <m:r>
                          <a:rPr xmlns:a="http://schemas.openxmlformats.org/drawingml/2006/main" sz="51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p>
                        <m:r>
                          <a:rPr xmlns:a="http://schemas.openxmlformats.org/drawingml/2006/main" sz="51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*</m:t>
                        </m:r>
                      </m:sup>
                    </m:sSup>
                  </m:num>
                  <m:den>
                    <m:r>
                      <a:rPr xmlns:a="http://schemas.openxmlformats.org/drawingml/2006/main" sz="51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d</m:t>
                    </m:r>
                    <m:sSup>
                      <m:e>
                        <m:r>
                          <a:rPr xmlns:a="http://schemas.openxmlformats.org/drawingml/2006/main" sz="51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P</m:t>
                        </m:r>
                      </m:e>
                      <m:sup>
                        <m:r>
                          <a:rPr xmlns:a="http://schemas.openxmlformats.org/drawingml/2006/main" sz="51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*</m:t>
                        </m:r>
                      </m:sup>
                    </m:sSup>
                  </m:den>
                </m:f>
              </m:oMath>
            </a14:m>
            <a:r>
              <a:t> as </a:t>
            </a:r>
            <a14:m>
              <m:oMath>
                <m:sSub>
                  <m:e>
                    <m:r>
                      <a:rPr xmlns:a="http://schemas.openxmlformats.org/drawingml/2006/main" sz="53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π</m:t>
                    </m:r>
                  </m:e>
                  <m:sub>
                    <m:r>
                      <a:rPr xmlns:a="http://schemas.openxmlformats.org/drawingml/2006/main" sz="53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0</m:t>
                    </m:r>
                  </m:sub>
                </m:sSub>
              </m:oMath>
            </a14:m>
          </a:p>
          <a:p>
            <a:pPr lvl="1" marL="1085088" indent="-542544" defTabSz="2170121">
              <a:spcBef>
                <a:spcPts val="4000"/>
              </a:spcBef>
              <a:defRPr sz="4272"/>
            </a:pPr>
            <a:r>
              <a:t>We cannot directly estimate this equation because we never observe </a:t>
            </a:r>
            <a14:m>
              <m:oMath>
                <m:sSup>
                  <m:e>
                    <m:r>
                      <a:rPr xmlns:a="http://schemas.openxmlformats.org/drawingml/2006/main" sz="54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P</m:t>
                    </m:r>
                  </m:e>
                  <m:sup>
                    <m:r>
                      <a:rPr xmlns:a="http://schemas.openxmlformats.org/drawingml/2006/main" sz="54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*</m:t>
                    </m:r>
                  </m:sup>
                </m:sSup>
              </m:oMath>
            </a14:m>
          </a:p>
          <a:p>
            <a:pPr lvl="1" marL="1085088" indent="-542544" defTabSz="2170121">
              <a:spcBef>
                <a:spcPts val="4000"/>
              </a:spcBef>
              <a:defRPr sz="4272"/>
            </a:pPr>
            <a:r>
              <a:t>We do observe </a:t>
            </a:r>
            <a14:m>
              <m:oMath>
                <m:r>
                  <a:rPr xmlns:a="http://schemas.openxmlformats.org/drawingml/2006/main" sz="52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D</m:t>
                </m:r>
              </m:oMath>
            </a14:m>
            <a:r>
              <a:t> and can estimate </a:t>
            </a:r>
            <a14:m>
              <m:oMath>
                <m:sSub>
                  <m:e>
                    <m:r>
                      <a:rPr xmlns:a="http://schemas.openxmlformats.org/drawingml/2006/main" sz="5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π</m:t>
                    </m:r>
                  </m:e>
                  <m:sub>
                    <m:r>
                      <a:rPr xmlns:a="http://schemas.openxmlformats.org/drawingml/2006/main" sz="5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sub>
                </m:sSub>
              </m:oMath>
            </a14:m>
            <a:r>
              <a:t>, which is an important determinant of roll-call voting records</a:t>
            </a:r>
            <a:endParaRPr sz="4800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RDD Example: Close Electio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RDD Example: Close Elections</a:t>
            </a:r>
          </a:p>
        </p:txBody>
      </p:sp>
      <p:sp>
        <p:nvSpPr>
          <p:cNvPr id="485" name="Lee, Moretti, and Butler (2004) Empirical Framework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Lee, Moretti, and Butler (2004) Empirical Framework</a:t>
            </a:r>
          </a:p>
        </p:txBody>
      </p:sp>
      <p:sp>
        <p:nvSpPr>
          <p:cNvPr id="486" name="Suppose we randomize  , then   and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20623" indent="-420623" defTabSz="1682453">
              <a:spcBef>
                <a:spcPts val="3100"/>
              </a:spcBef>
              <a:defRPr sz="3312"/>
            </a:pPr>
            <a:r>
              <a:t>Suppose we randomize </a:t>
            </a:r>
            <a14:m>
              <m:oMath>
                <m:sSub>
                  <m:e>
                    <m:r>
                      <a:rPr xmlns:a="http://schemas.openxmlformats.org/drawingml/2006/main" sz="39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D</m:t>
                    </m:r>
                  </m:e>
                  <m:sub>
                    <m:r>
                      <a:rPr xmlns:a="http://schemas.openxmlformats.org/drawingml/2006/main" sz="39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t</m:t>
                    </m:r>
                  </m:sub>
                </m:sSub>
              </m:oMath>
            </a14:m>
            <a:r>
              <a:t>, then </a:t>
            </a:r>
            <a14:m>
              <m:oMath>
                <m:sSub>
                  <m:e>
                    <m:r>
                      <a:rPr xmlns:a="http://schemas.openxmlformats.org/drawingml/2006/main" sz="40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D</m:t>
                    </m:r>
                  </m:e>
                  <m:sub>
                    <m:r>
                      <a:rPr xmlns:a="http://schemas.openxmlformats.org/drawingml/2006/main" sz="40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t</m:t>
                    </m:r>
                  </m:sub>
                </m:sSub>
                <m:r>
                  <a:rPr xmlns:a="http://schemas.openxmlformats.org/drawingml/2006/main" sz="40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⊥</m:t>
                </m:r>
                <m:sSup>
                  <m:e>
                    <m:r>
                      <a:rPr xmlns:a="http://schemas.openxmlformats.org/drawingml/2006/main" sz="40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P</m:t>
                    </m:r>
                  </m:e>
                  <m:sup>
                    <m:r>
                      <a:rPr xmlns:a="http://schemas.openxmlformats.org/drawingml/2006/main" sz="40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*</m:t>
                    </m:r>
                  </m:sup>
                </m:sSup>
              </m:oMath>
            </a14:m>
            <a:r>
              <a:t> and </a:t>
            </a:r>
            <a14:m>
              <m:oMath>
                <m:sSub>
                  <m:e>
                    <m:r>
                      <a:rPr xmlns:a="http://schemas.openxmlformats.org/drawingml/2006/main" sz="39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D</m:t>
                    </m:r>
                  </m:e>
                  <m:sub>
                    <m:r>
                      <a:rPr xmlns:a="http://schemas.openxmlformats.org/drawingml/2006/main" sz="39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t</m:t>
                    </m:r>
                  </m:sub>
                </m:sSub>
                <m:r>
                  <a:rPr xmlns:a="http://schemas.openxmlformats.org/drawingml/2006/main" sz="39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⊥</m:t>
                </m:r>
                <m:sSub>
                  <m:e>
                    <m:r>
                      <a:rPr xmlns:a="http://schemas.openxmlformats.org/drawingml/2006/main" sz="39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ε</m:t>
                    </m:r>
                  </m:e>
                  <m:sub>
                    <m:r>
                      <a:rPr xmlns:a="http://schemas.openxmlformats.org/drawingml/2006/main" sz="39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t</m:t>
                    </m:r>
                  </m:sub>
                </m:sSub>
              </m:oMath>
            </a14:m>
          </a:p>
          <a:p>
            <a:pPr marL="420623" indent="-420623" defTabSz="1682453">
              <a:spcBef>
                <a:spcPts val="3100"/>
              </a:spcBef>
              <a:defRPr sz="3312"/>
            </a:pPr>
            <a:r>
              <a:t>If bliss points are exogenous and not influenced by who won the prior election, then </a:t>
            </a:r>
            <a14:m>
              <m:oMath>
                <m:sSub>
                  <m:e>
                    <m:r>
                      <a:rPr xmlns:a="http://schemas.openxmlformats.org/drawingml/2006/main" sz="39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D</m:t>
                    </m:r>
                  </m:e>
                  <m:sub>
                    <m:r>
                      <a:rPr xmlns:a="http://schemas.openxmlformats.org/drawingml/2006/main" sz="39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t</m:t>
                    </m:r>
                  </m:sub>
                </m:sSub>
              </m:oMath>
            </a14:m>
            <a:r>
              <a:t> will have no impact on </a:t>
            </a:r>
            <a14:m>
              <m:oMath>
                <m:sSub>
                  <m:e>
                    <m:r>
                      <a:rPr xmlns:a="http://schemas.openxmlformats.org/drawingml/2006/main" sz="4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ε</m:t>
                    </m:r>
                  </m:e>
                  <m:sub>
                    <m:r>
                      <a:rPr xmlns:a="http://schemas.openxmlformats.org/drawingml/2006/main" sz="4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t</m:t>
                    </m:r>
                    <m:r>
                      <a:rPr xmlns:a="http://schemas.openxmlformats.org/drawingml/2006/main" sz="4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xmlns:a="http://schemas.openxmlformats.org/drawingml/2006/main" sz="4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sub>
                </m:sSub>
              </m:oMath>
            </a14:m>
          </a:p>
          <a:p>
            <a:pPr marL="420623" indent="-420623" defTabSz="1682453">
              <a:spcBef>
                <a:spcPts val="3100"/>
              </a:spcBef>
              <a:defRPr sz="3312"/>
            </a:pPr>
            <a:r>
              <a:t>We have three equations to back out </a:t>
            </a:r>
            <a14:m>
              <m:oMath>
                <m:sSub>
                  <m:e>
                    <m:r>
                      <a:rPr xmlns:a="http://schemas.openxmlformats.org/drawingml/2006/main" sz="41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π</m:t>
                    </m:r>
                  </m:e>
                  <m:sub>
                    <m:r>
                      <a:rPr xmlns:a="http://schemas.openxmlformats.org/drawingml/2006/main" sz="41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0</m:t>
                    </m:r>
                  </m:sub>
                </m:sSub>
              </m:oMath>
            </a14:m>
          </a:p>
          <a:p>
            <a:pPr marL="420623" indent="-420623" defTabSz="1682453">
              <a:spcBef>
                <a:spcPts val="3100"/>
              </a:spcBef>
              <a:defRPr sz="3312"/>
            </a:pPr>
            <a14:m>
              <m:oMathPara>
                <m:oMathParaPr>
                  <m:jc m:val="left"/>
                </m:oMathParaPr>
                <m:oMath>
                  <m:r>
                    <a:rPr xmlns:a="http://schemas.openxmlformats.org/drawingml/2006/main" sz="39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E</m:t>
                  </m:r>
                  <m:r>
                    <a:rPr xmlns:a="http://schemas.openxmlformats.org/drawingml/2006/main" sz="39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[</m:t>
                  </m:r>
                  <m:r>
                    <a:rPr xmlns:a="http://schemas.openxmlformats.org/drawingml/2006/main" sz="39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R</m:t>
                  </m:r>
                  <m:sSub>
                    <m:e>
                      <m:r>
                        <a:rPr xmlns:a="http://schemas.openxmlformats.org/drawingml/2006/main" sz="39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C</m:t>
                      </m:r>
                    </m:e>
                    <m:sub>
                      <m:r>
                        <a:rPr xmlns:a="http://schemas.openxmlformats.org/drawingml/2006/main" sz="39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xmlns:a="http://schemas.openxmlformats.org/drawingml/2006/main" sz="39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xmlns:a="http://schemas.openxmlformats.org/drawingml/2006/main" sz="39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sub>
                  </m:sSub>
                  <m:r>
                    <a:rPr xmlns:a="http://schemas.openxmlformats.org/drawingml/2006/main" sz="39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|</m:t>
                  </m:r>
                  <m:sSub>
                    <m:e>
                      <m:r>
                        <a:rPr xmlns:a="http://schemas.openxmlformats.org/drawingml/2006/main" sz="39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</m:e>
                    <m:sub>
                      <m:r>
                        <a:rPr xmlns:a="http://schemas.openxmlformats.org/drawingml/2006/main" sz="39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</m:sub>
                  </m:sSub>
                  <m:r>
                    <a:rPr xmlns:a="http://schemas.openxmlformats.org/drawingml/2006/main" sz="39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39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1</m:t>
                  </m:r>
                  <m:r>
                    <a:rPr xmlns:a="http://schemas.openxmlformats.org/drawingml/2006/main" sz="39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]</m:t>
                  </m:r>
                  <m:r>
                    <a:rPr xmlns:a="http://schemas.openxmlformats.org/drawingml/2006/main" sz="39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-</m:t>
                  </m:r>
                  <m:r>
                    <a:rPr xmlns:a="http://schemas.openxmlformats.org/drawingml/2006/main" sz="39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E</m:t>
                  </m:r>
                  <m:r>
                    <a:rPr xmlns:a="http://schemas.openxmlformats.org/drawingml/2006/main" sz="39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[</m:t>
                  </m:r>
                  <m:r>
                    <a:rPr xmlns:a="http://schemas.openxmlformats.org/drawingml/2006/main" sz="39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R</m:t>
                  </m:r>
                  <m:sSub>
                    <m:e>
                      <m:r>
                        <a:rPr xmlns:a="http://schemas.openxmlformats.org/drawingml/2006/main" sz="39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C</m:t>
                      </m:r>
                    </m:e>
                    <m:sub>
                      <m:r>
                        <a:rPr xmlns:a="http://schemas.openxmlformats.org/drawingml/2006/main" sz="39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xmlns:a="http://schemas.openxmlformats.org/drawingml/2006/main" sz="39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xmlns:a="http://schemas.openxmlformats.org/drawingml/2006/main" sz="39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sub>
                  </m:sSub>
                  <m:r>
                    <a:rPr xmlns:a="http://schemas.openxmlformats.org/drawingml/2006/main" sz="39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|</m:t>
                  </m:r>
                  <m:sSub>
                    <m:e>
                      <m:r>
                        <a:rPr xmlns:a="http://schemas.openxmlformats.org/drawingml/2006/main" sz="39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</m:e>
                    <m:sub>
                      <m:r>
                        <a:rPr xmlns:a="http://schemas.openxmlformats.org/drawingml/2006/main" sz="39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</m:sub>
                  </m:sSub>
                  <m:r>
                    <a:rPr xmlns:a="http://schemas.openxmlformats.org/drawingml/2006/main" sz="39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39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0</m:t>
                  </m:r>
                  <m:r>
                    <a:rPr xmlns:a="http://schemas.openxmlformats.org/drawingml/2006/main" sz="39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]</m:t>
                  </m:r>
                  <m:r>
                    <a:rPr xmlns:a="http://schemas.openxmlformats.org/drawingml/2006/main" sz="39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sSub>
                    <m:e>
                      <m:r>
                        <a:rPr xmlns:a="http://schemas.openxmlformats.org/drawingml/2006/main" sz="39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π</m:t>
                      </m:r>
                    </m:e>
                    <m:sub>
                      <m:r>
                        <a:rPr xmlns:a="http://schemas.openxmlformats.org/drawingml/2006/main" sz="39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sub>
                  </m:sSub>
                  <m:r>
                    <a:rPr xmlns:a="http://schemas.openxmlformats.org/drawingml/2006/main" sz="39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[</m:t>
                  </m:r>
                  <m:sSubSup>
                    <m:e>
                      <m:r>
                        <a:rPr xmlns:a="http://schemas.openxmlformats.org/drawingml/2006/main" sz="39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</m:e>
                    <m:sub>
                      <m:r>
                        <a:rPr xmlns:a="http://schemas.openxmlformats.org/drawingml/2006/main" sz="39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xmlns:a="http://schemas.openxmlformats.org/drawingml/2006/main" sz="39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xmlns:a="http://schemas.openxmlformats.org/drawingml/2006/main" sz="39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sub>
                    <m:sup>
                      <m:r>
                        <a:rPr xmlns:a="http://schemas.openxmlformats.org/drawingml/2006/main" sz="39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*</m:t>
                      </m:r>
                      <m:r>
                        <a:rPr xmlns:a="http://schemas.openxmlformats.org/drawingml/2006/main" sz="39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</m:sup>
                  </m:sSubSup>
                  <m:r>
                    <a:rPr xmlns:a="http://schemas.openxmlformats.org/drawingml/2006/main" sz="39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-</m:t>
                  </m:r>
                  <m:sSubSup>
                    <m:e>
                      <m:r>
                        <a:rPr xmlns:a="http://schemas.openxmlformats.org/drawingml/2006/main" sz="39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</m:e>
                    <m:sub>
                      <m:r>
                        <a:rPr xmlns:a="http://schemas.openxmlformats.org/drawingml/2006/main" sz="39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xmlns:a="http://schemas.openxmlformats.org/drawingml/2006/main" sz="39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xmlns:a="http://schemas.openxmlformats.org/drawingml/2006/main" sz="39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sub>
                    <m:sup>
                      <m:r>
                        <a:rPr xmlns:a="http://schemas.openxmlformats.org/drawingml/2006/main" sz="39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*</m:t>
                      </m:r>
                      <m:r>
                        <a:rPr xmlns:a="http://schemas.openxmlformats.org/drawingml/2006/main" sz="39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</m:sup>
                  </m:sSubSup>
                  <m:r>
                    <a:rPr xmlns:a="http://schemas.openxmlformats.org/drawingml/2006/main" sz="39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]</m:t>
                  </m:r>
                  <m:r>
                    <a:rPr xmlns:a="http://schemas.openxmlformats.org/drawingml/2006/main" sz="39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+</m:t>
                  </m:r>
                  <m:sSub>
                    <m:e>
                      <m:r>
                        <a:rPr xmlns:a="http://schemas.openxmlformats.org/drawingml/2006/main" sz="39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π</m:t>
                      </m:r>
                    </m:e>
                    <m:sub>
                      <m:r>
                        <a:rPr xmlns:a="http://schemas.openxmlformats.org/drawingml/2006/main" sz="39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sub>
                  </m:sSub>
                  <m:r>
                    <a:rPr xmlns:a="http://schemas.openxmlformats.org/drawingml/2006/main" sz="39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[</m:t>
                  </m:r>
                  <m:sSubSup>
                    <m:e>
                      <m:r>
                        <a:rPr xmlns:a="http://schemas.openxmlformats.org/drawingml/2006/main" sz="39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</m:e>
                    <m:sub>
                      <m:r>
                        <a:rPr xmlns:a="http://schemas.openxmlformats.org/drawingml/2006/main" sz="39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xmlns:a="http://schemas.openxmlformats.org/drawingml/2006/main" sz="39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xmlns:a="http://schemas.openxmlformats.org/drawingml/2006/main" sz="39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sub>
                    <m:sup>
                      <m:r>
                        <a:rPr xmlns:a="http://schemas.openxmlformats.org/drawingml/2006/main" sz="39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</m:sup>
                  </m:sSubSup>
                  <m:r>
                    <a:rPr xmlns:a="http://schemas.openxmlformats.org/drawingml/2006/main" sz="39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-</m:t>
                  </m:r>
                  <m:sSubSup>
                    <m:e>
                      <m:r>
                        <a:rPr xmlns:a="http://schemas.openxmlformats.org/drawingml/2006/main" sz="39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</m:e>
                    <m:sub>
                      <m:r>
                        <a:rPr xmlns:a="http://schemas.openxmlformats.org/drawingml/2006/main" sz="39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xmlns:a="http://schemas.openxmlformats.org/drawingml/2006/main" sz="39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xmlns:a="http://schemas.openxmlformats.org/drawingml/2006/main" sz="39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sub>
                    <m:sup>
                      <m:r>
                        <a:rPr xmlns:a="http://schemas.openxmlformats.org/drawingml/2006/main" sz="39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</m:sup>
                  </m:sSubSup>
                  <m:r>
                    <a:rPr xmlns:a="http://schemas.openxmlformats.org/drawingml/2006/main" sz="39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]</m:t>
                  </m:r>
                  <m:r>
                    <a:rPr xmlns:a="http://schemas.openxmlformats.org/drawingml/2006/main" sz="39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39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γ</m:t>
                  </m:r>
                </m:oMath>
              </m:oMathPara>
            </a14:m>
          </a:p>
          <a:p>
            <a:pPr lvl="1" marL="841247" indent="-420623" defTabSz="1682453">
              <a:spcBef>
                <a:spcPts val="3100"/>
              </a:spcBef>
              <a:defRPr sz="3312"/>
            </a:pPr>
            <a:r>
              <a:t>Where </a:t>
            </a:r>
            <a14:m>
              <m:oMath>
                <m:r>
                  <a:rPr xmlns:a="http://schemas.openxmlformats.org/drawingml/2006/main" sz="39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γ</m:t>
                </m:r>
              </m:oMath>
            </a14:m>
            <a:r>
              <a:t> is the total effect on initial win on future roll-call votes and we don’t observe </a:t>
            </a:r>
            <a14:m>
              <m:oMath>
                <m:sSup>
                  <m:e>
                    <m:r>
                      <a:rPr xmlns:a="http://schemas.openxmlformats.org/drawingml/2006/main" sz="42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P</m:t>
                    </m:r>
                  </m:e>
                  <m:sup>
                    <m:r>
                      <a:rPr xmlns:a="http://schemas.openxmlformats.org/drawingml/2006/main" sz="42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*</m:t>
                    </m:r>
                  </m:sup>
                </m:sSup>
              </m:oMath>
            </a14:m>
            <a:r>
              <a:t> and </a:t>
            </a:r>
            <a14:m>
              <m:oMath>
                <m:sSub>
                  <m:e>
                    <m:r>
                      <a:rPr xmlns:a="http://schemas.openxmlformats.org/drawingml/2006/main" sz="41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π</m:t>
                    </m:r>
                  </m:e>
                  <m:sub>
                    <m:r>
                      <a:rPr xmlns:a="http://schemas.openxmlformats.org/drawingml/2006/main" sz="41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0</m:t>
                    </m:r>
                  </m:sub>
                </m:sSub>
              </m:oMath>
            </a14:m>
          </a:p>
          <a:p>
            <a:pPr lvl="1" marL="841247" indent="-420623" defTabSz="1682453">
              <a:spcBef>
                <a:spcPts val="3100"/>
              </a:spcBef>
              <a:defRPr sz="3312"/>
            </a:pPr>
            <a14:m>
              <m:oMath>
                <m:sSubSup>
                  <m:e>
                    <m:r>
                      <a:rPr xmlns:a="http://schemas.openxmlformats.org/drawingml/2006/main" sz="41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P</m:t>
                    </m:r>
                  </m:e>
                  <m:sub>
                    <m:r>
                      <a:rPr xmlns:a="http://schemas.openxmlformats.org/drawingml/2006/main" sz="41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t</m:t>
                    </m:r>
                    <m:r>
                      <a:rPr xmlns:a="http://schemas.openxmlformats.org/drawingml/2006/main" sz="41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xmlns:a="http://schemas.openxmlformats.org/drawingml/2006/main" sz="41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sub>
                  <m:sup>
                    <m:r>
                      <a:rPr xmlns:a="http://schemas.openxmlformats.org/drawingml/2006/main" sz="41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D</m:t>
                    </m:r>
                  </m:sup>
                </m:sSubSup>
              </m:oMath>
            </a14:m>
            <a:r>
              <a:t> is the equilibrium probability of a Democratic victor in </a:t>
            </a:r>
            <a14:m>
              <m:oMath>
                <m:r>
                  <a:rPr xmlns:a="http://schemas.openxmlformats.org/drawingml/2006/main" sz="43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t</m:t>
                </m:r>
                <m:r>
                  <a:rPr xmlns:a="http://schemas.openxmlformats.org/drawingml/2006/main" sz="43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+</m:t>
                </m:r>
                <m:r>
                  <a:rPr xmlns:a="http://schemas.openxmlformats.org/drawingml/2006/main" sz="43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1</m:t>
                </m:r>
              </m:oMath>
            </a14:m>
            <a:r>
              <a:t>; </a:t>
            </a:r>
            <a14:m>
              <m:oMath>
                <m:sSubSup>
                  <m:e>
                    <m:r>
                      <a:rPr xmlns:a="http://schemas.openxmlformats.org/drawingml/2006/main" sz="41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P</m:t>
                    </m:r>
                  </m:e>
                  <m:sub>
                    <m:r>
                      <a:rPr xmlns:a="http://schemas.openxmlformats.org/drawingml/2006/main" sz="41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t</m:t>
                    </m:r>
                    <m:r>
                      <a:rPr xmlns:a="http://schemas.openxmlformats.org/drawingml/2006/main" sz="41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xmlns:a="http://schemas.openxmlformats.org/drawingml/2006/main" sz="41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sub>
                  <m:sup>
                    <m:r>
                      <a:rPr xmlns:a="http://schemas.openxmlformats.org/drawingml/2006/main" sz="41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*</m:t>
                    </m:r>
                    <m:r>
                      <a:rPr xmlns:a="http://schemas.openxmlformats.org/drawingml/2006/main" sz="41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D</m:t>
                    </m:r>
                  </m:sup>
                </m:sSubSup>
              </m:oMath>
            </a14:m>
            <a:r>
              <a:t> is electoral strength</a:t>
            </a:r>
          </a:p>
          <a:p>
            <a:pPr marL="420623" indent="-420623" defTabSz="1682453">
              <a:spcBef>
                <a:spcPts val="3100"/>
              </a:spcBef>
              <a:defRPr sz="3312"/>
            </a:pPr>
            <a14:m>
              <m:oMathPara>
                <m:oMathParaPr>
                  <m:jc m:val="left"/>
                </m:oMathParaPr>
                <m:oMath>
                  <m:r>
                    <a:rPr xmlns:a="http://schemas.openxmlformats.org/drawingml/2006/main" sz="4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E</m:t>
                  </m:r>
                  <m:r>
                    <a:rPr xmlns:a="http://schemas.openxmlformats.org/drawingml/2006/main" sz="4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[</m:t>
                  </m:r>
                  <m:r>
                    <a:rPr xmlns:a="http://schemas.openxmlformats.org/drawingml/2006/main" sz="4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R</m:t>
                  </m:r>
                  <m:sSub>
                    <m:e>
                      <m:r>
                        <a:rPr xmlns:a="http://schemas.openxmlformats.org/drawingml/2006/main" sz="4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C</m:t>
                      </m:r>
                    </m:e>
                    <m:sub>
                      <m:r>
                        <a:rPr xmlns:a="http://schemas.openxmlformats.org/drawingml/2006/main" sz="4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</m:sub>
                  </m:sSub>
                  <m:r>
                    <a:rPr xmlns:a="http://schemas.openxmlformats.org/drawingml/2006/main" sz="4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|</m:t>
                  </m:r>
                  <m:sSub>
                    <m:e>
                      <m:r>
                        <a:rPr xmlns:a="http://schemas.openxmlformats.org/drawingml/2006/main" sz="4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</m:e>
                    <m:sub>
                      <m:r>
                        <a:rPr xmlns:a="http://schemas.openxmlformats.org/drawingml/2006/main" sz="4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</m:sub>
                  </m:sSub>
                  <m:r>
                    <a:rPr xmlns:a="http://schemas.openxmlformats.org/drawingml/2006/main" sz="4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4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1</m:t>
                  </m:r>
                  <m:r>
                    <a:rPr xmlns:a="http://schemas.openxmlformats.org/drawingml/2006/main" sz="4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]</m:t>
                  </m:r>
                  <m:r>
                    <a:rPr xmlns:a="http://schemas.openxmlformats.org/drawingml/2006/main" sz="4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-</m:t>
                  </m:r>
                  <m:r>
                    <a:rPr xmlns:a="http://schemas.openxmlformats.org/drawingml/2006/main" sz="4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E</m:t>
                  </m:r>
                  <m:r>
                    <a:rPr xmlns:a="http://schemas.openxmlformats.org/drawingml/2006/main" sz="4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[</m:t>
                  </m:r>
                  <m:r>
                    <a:rPr xmlns:a="http://schemas.openxmlformats.org/drawingml/2006/main" sz="4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R</m:t>
                  </m:r>
                  <m:sSub>
                    <m:e>
                      <m:r>
                        <a:rPr xmlns:a="http://schemas.openxmlformats.org/drawingml/2006/main" sz="4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C</m:t>
                      </m:r>
                    </m:e>
                    <m:sub>
                      <m:r>
                        <a:rPr xmlns:a="http://schemas.openxmlformats.org/drawingml/2006/main" sz="4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</m:sub>
                  </m:sSub>
                  <m:r>
                    <a:rPr xmlns:a="http://schemas.openxmlformats.org/drawingml/2006/main" sz="4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|</m:t>
                  </m:r>
                  <m:sSub>
                    <m:e>
                      <m:r>
                        <a:rPr xmlns:a="http://schemas.openxmlformats.org/drawingml/2006/main" sz="4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</m:e>
                    <m:sub>
                      <m:r>
                        <a:rPr xmlns:a="http://schemas.openxmlformats.org/drawingml/2006/main" sz="4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</m:sub>
                  </m:sSub>
                  <m:r>
                    <a:rPr xmlns:a="http://schemas.openxmlformats.org/drawingml/2006/main" sz="4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4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0</m:t>
                  </m:r>
                  <m:r>
                    <a:rPr xmlns:a="http://schemas.openxmlformats.org/drawingml/2006/main" sz="4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]</m:t>
                  </m:r>
                  <m:r>
                    <a:rPr xmlns:a="http://schemas.openxmlformats.org/drawingml/2006/main" sz="4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sSub>
                    <m:e>
                      <m:r>
                        <a:rPr xmlns:a="http://schemas.openxmlformats.org/drawingml/2006/main" sz="4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π</m:t>
                      </m:r>
                    </m:e>
                    <m:sub>
                      <m:r>
                        <a:rPr xmlns:a="http://schemas.openxmlformats.org/drawingml/2006/main" sz="4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sub>
                  </m:sSub>
                </m:oMath>
              </m:oMathPara>
            </a14:m>
          </a:p>
          <a:p>
            <a:pPr marL="420623" indent="-420623" defTabSz="1682453">
              <a:spcBef>
                <a:spcPts val="3100"/>
              </a:spcBef>
              <a:defRPr sz="3312"/>
            </a:pPr>
            <a14:m>
              <m:oMathPara>
                <m:oMathParaPr>
                  <m:jc m:val="left"/>
                </m:oMathParaPr>
                <m:oMath>
                  <m:r>
                    <a:rPr xmlns:a="http://schemas.openxmlformats.org/drawingml/2006/main" sz="4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E</m:t>
                  </m:r>
                  <m:r>
                    <a:rPr xmlns:a="http://schemas.openxmlformats.org/drawingml/2006/main" sz="4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[</m:t>
                  </m:r>
                  <m:sSub>
                    <m:e>
                      <m:r>
                        <a:rPr xmlns:a="http://schemas.openxmlformats.org/drawingml/2006/main" sz="4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</m:e>
                    <m:sub>
                      <m:r>
                        <a:rPr xmlns:a="http://schemas.openxmlformats.org/drawingml/2006/main" sz="4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xmlns:a="http://schemas.openxmlformats.org/drawingml/2006/main" sz="4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xmlns:a="http://schemas.openxmlformats.org/drawingml/2006/main" sz="4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sub>
                  </m:sSub>
                  <m:r>
                    <a:rPr xmlns:a="http://schemas.openxmlformats.org/drawingml/2006/main" sz="4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|</m:t>
                  </m:r>
                  <m:sSub>
                    <m:e>
                      <m:r>
                        <a:rPr xmlns:a="http://schemas.openxmlformats.org/drawingml/2006/main" sz="4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</m:e>
                    <m:sub>
                      <m:r>
                        <a:rPr xmlns:a="http://schemas.openxmlformats.org/drawingml/2006/main" sz="4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</m:sub>
                  </m:sSub>
                  <m:r>
                    <a:rPr xmlns:a="http://schemas.openxmlformats.org/drawingml/2006/main" sz="4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4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1</m:t>
                  </m:r>
                  <m:r>
                    <a:rPr xmlns:a="http://schemas.openxmlformats.org/drawingml/2006/main" sz="4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]</m:t>
                  </m:r>
                  <m:r>
                    <a:rPr xmlns:a="http://schemas.openxmlformats.org/drawingml/2006/main" sz="4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-</m:t>
                  </m:r>
                  <m:r>
                    <a:rPr xmlns:a="http://schemas.openxmlformats.org/drawingml/2006/main" sz="4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E</m:t>
                  </m:r>
                  <m:r>
                    <a:rPr xmlns:a="http://schemas.openxmlformats.org/drawingml/2006/main" sz="4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[</m:t>
                  </m:r>
                  <m:sSub>
                    <m:e>
                      <m:r>
                        <a:rPr xmlns:a="http://schemas.openxmlformats.org/drawingml/2006/main" sz="4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</m:e>
                    <m:sub>
                      <m:r>
                        <a:rPr xmlns:a="http://schemas.openxmlformats.org/drawingml/2006/main" sz="4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xmlns:a="http://schemas.openxmlformats.org/drawingml/2006/main" sz="4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xmlns:a="http://schemas.openxmlformats.org/drawingml/2006/main" sz="4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sub>
                  </m:sSub>
                  <m:r>
                    <a:rPr xmlns:a="http://schemas.openxmlformats.org/drawingml/2006/main" sz="4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|</m:t>
                  </m:r>
                  <m:sSub>
                    <m:e>
                      <m:r>
                        <a:rPr xmlns:a="http://schemas.openxmlformats.org/drawingml/2006/main" sz="4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</m:e>
                    <m:sub>
                      <m:r>
                        <a:rPr xmlns:a="http://schemas.openxmlformats.org/drawingml/2006/main" sz="4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</m:sub>
                  </m:sSub>
                  <m:r>
                    <a:rPr xmlns:a="http://schemas.openxmlformats.org/drawingml/2006/main" sz="4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4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0</m:t>
                  </m:r>
                  <m:r>
                    <a:rPr xmlns:a="http://schemas.openxmlformats.org/drawingml/2006/main" sz="4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]</m:t>
                  </m:r>
                  <m:r>
                    <a:rPr xmlns:a="http://schemas.openxmlformats.org/drawingml/2006/main" sz="4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sSubSup>
                    <m:e>
                      <m:r>
                        <a:rPr xmlns:a="http://schemas.openxmlformats.org/drawingml/2006/main" sz="4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</m:e>
                    <m:sub>
                      <m:r>
                        <a:rPr xmlns:a="http://schemas.openxmlformats.org/drawingml/2006/main" sz="4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xmlns:a="http://schemas.openxmlformats.org/drawingml/2006/main" sz="4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xmlns:a="http://schemas.openxmlformats.org/drawingml/2006/main" sz="4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sub>
                    <m:sup>
                      <m:r>
                        <a:rPr xmlns:a="http://schemas.openxmlformats.org/drawingml/2006/main" sz="4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</m:sup>
                  </m:sSubSup>
                  <m:r>
                    <a:rPr xmlns:a="http://schemas.openxmlformats.org/drawingml/2006/main" sz="4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-</m:t>
                  </m:r>
                  <m:sSubSup>
                    <m:e>
                      <m:r>
                        <a:rPr xmlns:a="http://schemas.openxmlformats.org/drawingml/2006/main" sz="4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</m:e>
                    <m:sub>
                      <m:r>
                        <a:rPr xmlns:a="http://schemas.openxmlformats.org/drawingml/2006/main" sz="4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xmlns:a="http://schemas.openxmlformats.org/drawingml/2006/main" sz="4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xmlns:a="http://schemas.openxmlformats.org/drawingml/2006/main" sz="4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sub>
                    <m:sup>
                      <m:r>
                        <a:rPr xmlns:a="http://schemas.openxmlformats.org/drawingml/2006/main" sz="4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</m:sup>
                  </m:sSubSup>
                </m:oMath>
              </m:oMathPara>
            </a14:m>
            <a:endParaRPr sz="4800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RDD Example: Close Electio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RDD Example: Close Elections</a:t>
            </a:r>
          </a:p>
        </p:txBody>
      </p:sp>
      <p:sp>
        <p:nvSpPr>
          <p:cNvPr id="489" name="Lee, Moretti, and Butler (2004) Empirical Framework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Lee, Moretti, and Butler (2004) Empirical Framework</a:t>
            </a:r>
          </a:p>
        </p:txBody>
      </p:sp>
      <p:sp>
        <p:nvSpPr>
          <p:cNvPr id="490" name="1)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60831" indent="-560831" defTabSz="2243271">
              <a:spcBef>
                <a:spcPts val="4100"/>
              </a:spcBef>
              <a:defRPr sz="4416"/>
            </a:pPr>
            <a:r>
              <a:t>1) </a:t>
            </a:r>
            <a14:m>
              <m:oMath>
                <m:r>
                  <a:rPr xmlns:a="http://schemas.openxmlformats.org/drawingml/2006/main" sz="53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E</m:t>
                </m:r>
                <m:r>
                  <a:rPr xmlns:a="http://schemas.openxmlformats.org/drawingml/2006/main" sz="53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[</m:t>
                </m:r>
                <m:r>
                  <a:rPr xmlns:a="http://schemas.openxmlformats.org/drawingml/2006/main" sz="53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R</m:t>
                </m:r>
                <m:sSub>
                  <m:e>
                    <m:r>
                      <a:rPr xmlns:a="http://schemas.openxmlformats.org/drawingml/2006/main" sz="5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C</m:t>
                    </m:r>
                  </m:e>
                  <m:sub>
                    <m:r>
                      <a:rPr xmlns:a="http://schemas.openxmlformats.org/drawingml/2006/main" sz="5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t</m:t>
                    </m:r>
                    <m:r>
                      <a:rPr xmlns:a="http://schemas.openxmlformats.org/drawingml/2006/main" sz="5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xmlns:a="http://schemas.openxmlformats.org/drawingml/2006/main" sz="5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sub>
                </m:sSub>
                <m:r>
                  <a:rPr xmlns:a="http://schemas.openxmlformats.org/drawingml/2006/main" sz="53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|</m:t>
                </m:r>
                <m:sSub>
                  <m:e>
                    <m:r>
                      <a:rPr xmlns:a="http://schemas.openxmlformats.org/drawingml/2006/main" sz="5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D</m:t>
                    </m:r>
                  </m:e>
                  <m:sub>
                    <m:r>
                      <a:rPr xmlns:a="http://schemas.openxmlformats.org/drawingml/2006/main" sz="5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t</m:t>
                    </m:r>
                  </m:sub>
                </m:sSub>
                <m:r>
                  <a:rPr xmlns:a="http://schemas.openxmlformats.org/drawingml/2006/main" sz="53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r>
                  <a:rPr xmlns:a="http://schemas.openxmlformats.org/drawingml/2006/main" sz="53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1</m:t>
                </m:r>
                <m:r>
                  <a:rPr xmlns:a="http://schemas.openxmlformats.org/drawingml/2006/main" sz="53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]</m:t>
                </m:r>
                <m:r>
                  <a:rPr xmlns:a="http://schemas.openxmlformats.org/drawingml/2006/main" sz="53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-</m:t>
                </m:r>
                <m:r>
                  <a:rPr xmlns:a="http://schemas.openxmlformats.org/drawingml/2006/main" sz="53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E</m:t>
                </m:r>
                <m:r>
                  <a:rPr xmlns:a="http://schemas.openxmlformats.org/drawingml/2006/main" sz="53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[</m:t>
                </m:r>
                <m:r>
                  <a:rPr xmlns:a="http://schemas.openxmlformats.org/drawingml/2006/main" sz="53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R</m:t>
                </m:r>
                <m:sSub>
                  <m:e>
                    <m:r>
                      <a:rPr xmlns:a="http://schemas.openxmlformats.org/drawingml/2006/main" sz="5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C</m:t>
                    </m:r>
                  </m:e>
                  <m:sub>
                    <m:r>
                      <a:rPr xmlns:a="http://schemas.openxmlformats.org/drawingml/2006/main" sz="5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t</m:t>
                    </m:r>
                    <m:r>
                      <a:rPr xmlns:a="http://schemas.openxmlformats.org/drawingml/2006/main" sz="5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xmlns:a="http://schemas.openxmlformats.org/drawingml/2006/main" sz="5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sub>
                </m:sSub>
                <m:r>
                  <a:rPr xmlns:a="http://schemas.openxmlformats.org/drawingml/2006/main" sz="53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|</m:t>
                </m:r>
                <m:sSub>
                  <m:e>
                    <m:r>
                      <a:rPr xmlns:a="http://schemas.openxmlformats.org/drawingml/2006/main" sz="5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D</m:t>
                    </m:r>
                  </m:e>
                  <m:sub>
                    <m:r>
                      <a:rPr xmlns:a="http://schemas.openxmlformats.org/drawingml/2006/main" sz="5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t</m:t>
                    </m:r>
                  </m:sub>
                </m:sSub>
                <m:r>
                  <a:rPr xmlns:a="http://schemas.openxmlformats.org/drawingml/2006/main" sz="53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r>
                  <a:rPr xmlns:a="http://schemas.openxmlformats.org/drawingml/2006/main" sz="53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0</m:t>
                </m:r>
                <m:r>
                  <a:rPr xmlns:a="http://schemas.openxmlformats.org/drawingml/2006/main" sz="53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]</m:t>
                </m:r>
                <m:r>
                  <a:rPr xmlns:a="http://schemas.openxmlformats.org/drawingml/2006/main" sz="53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sSub>
                  <m:e>
                    <m:r>
                      <a:rPr xmlns:a="http://schemas.openxmlformats.org/drawingml/2006/main" sz="5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π</m:t>
                    </m:r>
                  </m:e>
                  <m:sub>
                    <m:r>
                      <a:rPr xmlns:a="http://schemas.openxmlformats.org/drawingml/2006/main" sz="5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0</m:t>
                    </m:r>
                  </m:sub>
                </m:sSub>
                <m:r>
                  <a:rPr xmlns:a="http://schemas.openxmlformats.org/drawingml/2006/main" sz="53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[</m:t>
                </m:r>
                <m:sSubSup>
                  <m:e>
                    <m:r>
                      <a:rPr xmlns:a="http://schemas.openxmlformats.org/drawingml/2006/main" sz="5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P</m:t>
                    </m:r>
                  </m:e>
                  <m:sub>
                    <m:r>
                      <a:rPr xmlns:a="http://schemas.openxmlformats.org/drawingml/2006/main" sz="5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t</m:t>
                    </m:r>
                    <m:r>
                      <a:rPr xmlns:a="http://schemas.openxmlformats.org/drawingml/2006/main" sz="5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xmlns:a="http://schemas.openxmlformats.org/drawingml/2006/main" sz="5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sub>
                  <m:sup>
                    <m:r>
                      <a:rPr xmlns:a="http://schemas.openxmlformats.org/drawingml/2006/main" sz="5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*</m:t>
                    </m:r>
                    <m:r>
                      <a:rPr xmlns:a="http://schemas.openxmlformats.org/drawingml/2006/main" sz="5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D</m:t>
                    </m:r>
                  </m:sup>
                </m:sSubSup>
                <m:r>
                  <a:rPr xmlns:a="http://schemas.openxmlformats.org/drawingml/2006/main" sz="53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-</m:t>
                </m:r>
                <m:sSubSup>
                  <m:e>
                    <m:r>
                      <a:rPr xmlns:a="http://schemas.openxmlformats.org/drawingml/2006/main" sz="5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P</m:t>
                    </m:r>
                  </m:e>
                  <m:sub>
                    <m:r>
                      <a:rPr xmlns:a="http://schemas.openxmlformats.org/drawingml/2006/main" sz="5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t</m:t>
                    </m:r>
                    <m:r>
                      <a:rPr xmlns:a="http://schemas.openxmlformats.org/drawingml/2006/main" sz="5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xmlns:a="http://schemas.openxmlformats.org/drawingml/2006/main" sz="5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sub>
                  <m:sup>
                    <m:r>
                      <a:rPr xmlns:a="http://schemas.openxmlformats.org/drawingml/2006/main" sz="5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*</m:t>
                    </m:r>
                    <m:r>
                      <a:rPr xmlns:a="http://schemas.openxmlformats.org/drawingml/2006/main" sz="5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R</m:t>
                    </m:r>
                  </m:sup>
                </m:sSubSup>
                <m:r>
                  <a:rPr xmlns:a="http://schemas.openxmlformats.org/drawingml/2006/main" sz="53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]</m:t>
                </m:r>
                <m:r>
                  <a:rPr xmlns:a="http://schemas.openxmlformats.org/drawingml/2006/main" sz="53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+</m:t>
                </m:r>
                <m:sSub>
                  <m:e>
                    <m:r>
                      <a:rPr xmlns:a="http://schemas.openxmlformats.org/drawingml/2006/main" sz="5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π</m:t>
                    </m:r>
                  </m:e>
                  <m:sub>
                    <m:r>
                      <a:rPr xmlns:a="http://schemas.openxmlformats.org/drawingml/2006/main" sz="5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sub>
                </m:sSub>
                <m:r>
                  <a:rPr xmlns:a="http://schemas.openxmlformats.org/drawingml/2006/main" sz="53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[</m:t>
                </m:r>
                <m:sSubSup>
                  <m:e>
                    <m:r>
                      <a:rPr xmlns:a="http://schemas.openxmlformats.org/drawingml/2006/main" sz="5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P</m:t>
                    </m:r>
                  </m:e>
                  <m:sub>
                    <m:r>
                      <a:rPr xmlns:a="http://schemas.openxmlformats.org/drawingml/2006/main" sz="5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t</m:t>
                    </m:r>
                    <m:r>
                      <a:rPr xmlns:a="http://schemas.openxmlformats.org/drawingml/2006/main" sz="5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xmlns:a="http://schemas.openxmlformats.org/drawingml/2006/main" sz="5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sub>
                  <m:sup>
                    <m:r>
                      <a:rPr xmlns:a="http://schemas.openxmlformats.org/drawingml/2006/main" sz="5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D</m:t>
                    </m:r>
                  </m:sup>
                </m:sSubSup>
                <m:r>
                  <a:rPr xmlns:a="http://schemas.openxmlformats.org/drawingml/2006/main" sz="53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-</m:t>
                </m:r>
                <m:sSubSup>
                  <m:e>
                    <m:r>
                      <a:rPr xmlns:a="http://schemas.openxmlformats.org/drawingml/2006/main" sz="5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P</m:t>
                    </m:r>
                  </m:e>
                  <m:sub>
                    <m:r>
                      <a:rPr xmlns:a="http://schemas.openxmlformats.org/drawingml/2006/main" sz="5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t</m:t>
                    </m:r>
                    <m:r>
                      <a:rPr xmlns:a="http://schemas.openxmlformats.org/drawingml/2006/main" sz="5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xmlns:a="http://schemas.openxmlformats.org/drawingml/2006/main" sz="5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sub>
                  <m:sup>
                    <m:r>
                      <a:rPr xmlns:a="http://schemas.openxmlformats.org/drawingml/2006/main" sz="5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R</m:t>
                    </m:r>
                  </m:sup>
                </m:sSubSup>
                <m:r>
                  <a:rPr xmlns:a="http://schemas.openxmlformats.org/drawingml/2006/main" sz="53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]</m:t>
                </m:r>
                <m:r>
                  <a:rPr xmlns:a="http://schemas.openxmlformats.org/drawingml/2006/main" sz="53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r>
                  <a:rPr xmlns:a="http://schemas.openxmlformats.org/drawingml/2006/main" sz="53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γ</m:t>
                </m:r>
              </m:oMath>
            </a14:m>
          </a:p>
          <a:p>
            <a:pPr lvl="1" marL="1121663" indent="-560831" defTabSz="2243271">
              <a:spcBef>
                <a:spcPts val="4100"/>
              </a:spcBef>
              <a:defRPr sz="4416"/>
            </a:pPr>
            <a:r>
              <a:t>This shows the total effect of </a:t>
            </a:r>
            <a14:m>
              <m:oMath>
                <m:r>
                  <a:rPr xmlns:a="http://schemas.openxmlformats.org/drawingml/2006/main" sz="52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γ</m:t>
                </m:r>
              </m:oMath>
            </a14:m>
            <a:r>
              <a:t> of a Democratic victory in election </a:t>
            </a:r>
            <a14:m>
              <m:oMath>
                <m:r>
                  <a:rPr xmlns:a="http://schemas.openxmlformats.org/drawingml/2006/main" sz="57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t</m:t>
                </m:r>
              </m:oMath>
            </a14:m>
            <a:r>
              <a:t> on roll-call voting in congressional session </a:t>
            </a:r>
            <a14:m>
              <m:oMath>
                <m:r>
                  <a:rPr xmlns:a="http://schemas.openxmlformats.org/drawingml/2006/main" sz="57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t</m:t>
                </m:r>
                <m:r>
                  <a:rPr xmlns:a="http://schemas.openxmlformats.org/drawingml/2006/main" sz="57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+</m:t>
                </m:r>
                <m:r>
                  <a:rPr xmlns:a="http://schemas.openxmlformats.org/drawingml/2006/main" sz="57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1</m:t>
                </m:r>
              </m:oMath>
            </a14:m>
          </a:p>
          <a:p>
            <a:pPr lvl="1" marL="1121663" indent="-560831" defTabSz="2243271">
              <a:spcBef>
                <a:spcPts val="4100"/>
              </a:spcBef>
              <a:defRPr sz="4416"/>
            </a:pPr>
            <a:r>
              <a:t>The first component is the unobserved “affect” component </a:t>
            </a:r>
          </a:p>
          <a:p>
            <a:pPr lvl="1" marL="1121663" indent="-560831" defTabSz="2243271">
              <a:spcBef>
                <a:spcPts val="4100"/>
              </a:spcBef>
              <a:defRPr sz="4416"/>
            </a:pPr>
            <a:r>
              <a:t>The second component is observed “elect” component</a:t>
            </a:r>
          </a:p>
          <a:p>
            <a:pPr marL="560831" indent="-560831" defTabSz="2243271">
              <a:spcBef>
                <a:spcPts val="4100"/>
              </a:spcBef>
              <a:defRPr sz="4416"/>
            </a:pPr>
            <a:r>
              <a:t>2) </a:t>
            </a:r>
            <a14:m>
              <m:oMath>
                <m:r>
                  <a:rPr xmlns:a="http://schemas.openxmlformats.org/drawingml/2006/main" sz="53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E</m:t>
                </m:r>
                <m:r>
                  <a:rPr xmlns:a="http://schemas.openxmlformats.org/drawingml/2006/main" sz="53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[</m:t>
                </m:r>
                <m:r>
                  <a:rPr xmlns:a="http://schemas.openxmlformats.org/drawingml/2006/main" sz="53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R</m:t>
                </m:r>
                <m:sSub>
                  <m:e>
                    <m:r>
                      <a:rPr xmlns:a="http://schemas.openxmlformats.org/drawingml/2006/main" sz="53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C</m:t>
                    </m:r>
                  </m:e>
                  <m:sub>
                    <m:r>
                      <a:rPr xmlns:a="http://schemas.openxmlformats.org/drawingml/2006/main" sz="53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t</m:t>
                    </m:r>
                  </m:sub>
                </m:sSub>
                <m:r>
                  <a:rPr xmlns:a="http://schemas.openxmlformats.org/drawingml/2006/main" sz="53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|</m:t>
                </m:r>
                <m:sSub>
                  <m:e>
                    <m:r>
                      <a:rPr xmlns:a="http://schemas.openxmlformats.org/drawingml/2006/main" sz="53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D</m:t>
                    </m:r>
                  </m:e>
                  <m:sub>
                    <m:r>
                      <a:rPr xmlns:a="http://schemas.openxmlformats.org/drawingml/2006/main" sz="53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t</m:t>
                    </m:r>
                  </m:sub>
                </m:sSub>
                <m:r>
                  <a:rPr xmlns:a="http://schemas.openxmlformats.org/drawingml/2006/main" sz="53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r>
                  <a:rPr xmlns:a="http://schemas.openxmlformats.org/drawingml/2006/main" sz="53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1</m:t>
                </m:r>
                <m:r>
                  <a:rPr xmlns:a="http://schemas.openxmlformats.org/drawingml/2006/main" sz="53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]</m:t>
                </m:r>
                <m:r>
                  <a:rPr xmlns:a="http://schemas.openxmlformats.org/drawingml/2006/main" sz="53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-</m:t>
                </m:r>
                <m:r>
                  <a:rPr xmlns:a="http://schemas.openxmlformats.org/drawingml/2006/main" sz="53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E</m:t>
                </m:r>
                <m:r>
                  <a:rPr xmlns:a="http://schemas.openxmlformats.org/drawingml/2006/main" sz="53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[</m:t>
                </m:r>
                <m:r>
                  <a:rPr xmlns:a="http://schemas.openxmlformats.org/drawingml/2006/main" sz="53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R</m:t>
                </m:r>
                <m:sSub>
                  <m:e>
                    <m:r>
                      <a:rPr xmlns:a="http://schemas.openxmlformats.org/drawingml/2006/main" sz="53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C</m:t>
                    </m:r>
                  </m:e>
                  <m:sub>
                    <m:r>
                      <a:rPr xmlns:a="http://schemas.openxmlformats.org/drawingml/2006/main" sz="53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t</m:t>
                    </m:r>
                  </m:sub>
                </m:sSub>
                <m:r>
                  <a:rPr xmlns:a="http://schemas.openxmlformats.org/drawingml/2006/main" sz="53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|</m:t>
                </m:r>
                <m:sSub>
                  <m:e>
                    <m:r>
                      <a:rPr xmlns:a="http://schemas.openxmlformats.org/drawingml/2006/main" sz="53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D</m:t>
                    </m:r>
                  </m:e>
                  <m:sub>
                    <m:r>
                      <a:rPr xmlns:a="http://schemas.openxmlformats.org/drawingml/2006/main" sz="53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t</m:t>
                    </m:r>
                  </m:sub>
                </m:sSub>
                <m:r>
                  <a:rPr xmlns:a="http://schemas.openxmlformats.org/drawingml/2006/main" sz="53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r>
                  <a:rPr xmlns:a="http://schemas.openxmlformats.org/drawingml/2006/main" sz="53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0</m:t>
                </m:r>
                <m:r>
                  <a:rPr xmlns:a="http://schemas.openxmlformats.org/drawingml/2006/main" sz="53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]</m:t>
                </m:r>
                <m:r>
                  <a:rPr xmlns:a="http://schemas.openxmlformats.org/drawingml/2006/main" sz="53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sSub>
                  <m:e>
                    <m:r>
                      <a:rPr xmlns:a="http://schemas.openxmlformats.org/drawingml/2006/main" sz="53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π</m:t>
                    </m:r>
                  </m:e>
                  <m:sub>
                    <m:r>
                      <a:rPr xmlns:a="http://schemas.openxmlformats.org/drawingml/2006/main" sz="53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sub>
                </m:sSub>
              </m:oMath>
            </a14:m>
          </a:p>
          <a:p>
            <a:pPr marL="560831" indent="-560831" defTabSz="2243271">
              <a:spcBef>
                <a:spcPts val="4100"/>
              </a:spcBef>
              <a:defRPr sz="4416"/>
            </a:pPr>
            <a:r>
              <a:t>3) </a:t>
            </a:r>
            <a14:m>
              <m:oMath>
                <m:r>
                  <a:rPr xmlns:a="http://schemas.openxmlformats.org/drawingml/2006/main" sz="53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E</m:t>
                </m:r>
                <m:r>
                  <a:rPr xmlns:a="http://schemas.openxmlformats.org/drawingml/2006/main" sz="53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[</m:t>
                </m:r>
                <m:sSub>
                  <m:e>
                    <m:r>
                      <a:rPr xmlns:a="http://schemas.openxmlformats.org/drawingml/2006/main" sz="53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D</m:t>
                    </m:r>
                  </m:e>
                  <m:sub>
                    <m:r>
                      <a:rPr xmlns:a="http://schemas.openxmlformats.org/drawingml/2006/main" sz="53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t</m:t>
                    </m:r>
                    <m:r>
                      <a:rPr xmlns:a="http://schemas.openxmlformats.org/drawingml/2006/main" sz="53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xmlns:a="http://schemas.openxmlformats.org/drawingml/2006/main" sz="53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sub>
                </m:sSub>
                <m:r>
                  <a:rPr xmlns:a="http://schemas.openxmlformats.org/drawingml/2006/main" sz="53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|</m:t>
                </m:r>
                <m:sSub>
                  <m:e>
                    <m:r>
                      <a:rPr xmlns:a="http://schemas.openxmlformats.org/drawingml/2006/main" sz="53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D</m:t>
                    </m:r>
                  </m:e>
                  <m:sub>
                    <m:r>
                      <a:rPr xmlns:a="http://schemas.openxmlformats.org/drawingml/2006/main" sz="53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t</m:t>
                    </m:r>
                  </m:sub>
                </m:sSub>
                <m:r>
                  <a:rPr xmlns:a="http://schemas.openxmlformats.org/drawingml/2006/main" sz="53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r>
                  <a:rPr xmlns:a="http://schemas.openxmlformats.org/drawingml/2006/main" sz="53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1</m:t>
                </m:r>
                <m:r>
                  <a:rPr xmlns:a="http://schemas.openxmlformats.org/drawingml/2006/main" sz="53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]</m:t>
                </m:r>
                <m:r>
                  <a:rPr xmlns:a="http://schemas.openxmlformats.org/drawingml/2006/main" sz="53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-</m:t>
                </m:r>
                <m:r>
                  <a:rPr xmlns:a="http://schemas.openxmlformats.org/drawingml/2006/main" sz="53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E</m:t>
                </m:r>
                <m:r>
                  <a:rPr xmlns:a="http://schemas.openxmlformats.org/drawingml/2006/main" sz="53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[</m:t>
                </m:r>
                <m:sSub>
                  <m:e>
                    <m:r>
                      <a:rPr xmlns:a="http://schemas.openxmlformats.org/drawingml/2006/main" sz="53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D</m:t>
                    </m:r>
                  </m:e>
                  <m:sub>
                    <m:r>
                      <a:rPr xmlns:a="http://schemas.openxmlformats.org/drawingml/2006/main" sz="53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t</m:t>
                    </m:r>
                    <m:r>
                      <a:rPr xmlns:a="http://schemas.openxmlformats.org/drawingml/2006/main" sz="53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xmlns:a="http://schemas.openxmlformats.org/drawingml/2006/main" sz="53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sub>
                </m:sSub>
                <m:r>
                  <a:rPr xmlns:a="http://schemas.openxmlformats.org/drawingml/2006/main" sz="53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|</m:t>
                </m:r>
                <m:sSub>
                  <m:e>
                    <m:r>
                      <a:rPr xmlns:a="http://schemas.openxmlformats.org/drawingml/2006/main" sz="53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D</m:t>
                    </m:r>
                  </m:e>
                  <m:sub>
                    <m:r>
                      <a:rPr xmlns:a="http://schemas.openxmlformats.org/drawingml/2006/main" sz="53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t</m:t>
                    </m:r>
                  </m:sub>
                </m:sSub>
                <m:r>
                  <a:rPr xmlns:a="http://schemas.openxmlformats.org/drawingml/2006/main" sz="53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r>
                  <a:rPr xmlns:a="http://schemas.openxmlformats.org/drawingml/2006/main" sz="53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0</m:t>
                </m:r>
                <m:r>
                  <a:rPr xmlns:a="http://schemas.openxmlformats.org/drawingml/2006/main" sz="53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]</m:t>
                </m:r>
                <m:r>
                  <a:rPr xmlns:a="http://schemas.openxmlformats.org/drawingml/2006/main" sz="53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sSubSup>
                  <m:e>
                    <m:r>
                      <a:rPr xmlns:a="http://schemas.openxmlformats.org/drawingml/2006/main" sz="53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P</m:t>
                    </m:r>
                  </m:e>
                  <m:sub>
                    <m:r>
                      <a:rPr xmlns:a="http://schemas.openxmlformats.org/drawingml/2006/main" sz="53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t</m:t>
                    </m:r>
                    <m:r>
                      <a:rPr xmlns:a="http://schemas.openxmlformats.org/drawingml/2006/main" sz="53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xmlns:a="http://schemas.openxmlformats.org/drawingml/2006/main" sz="53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sub>
                  <m:sup>
                    <m:r>
                      <a:rPr xmlns:a="http://schemas.openxmlformats.org/drawingml/2006/main" sz="53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D</m:t>
                    </m:r>
                  </m:sup>
                </m:sSubSup>
                <m:r>
                  <a:rPr xmlns:a="http://schemas.openxmlformats.org/drawingml/2006/main" sz="53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-</m:t>
                </m:r>
                <m:sSubSup>
                  <m:e>
                    <m:r>
                      <a:rPr xmlns:a="http://schemas.openxmlformats.org/drawingml/2006/main" sz="53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P</m:t>
                    </m:r>
                  </m:e>
                  <m:sub>
                    <m:r>
                      <a:rPr xmlns:a="http://schemas.openxmlformats.org/drawingml/2006/main" sz="53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t</m:t>
                    </m:r>
                    <m:r>
                      <a:rPr xmlns:a="http://schemas.openxmlformats.org/drawingml/2006/main" sz="53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xmlns:a="http://schemas.openxmlformats.org/drawingml/2006/main" sz="53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sub>
                  <m:sup>
                    <m:r>
                      <a:rPr xmlns:a="http://schemas.openxmlformats.org/drawingml/2006/main" sz="53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R</m:t>
                    </m:r>
                  </m:sup>
                </m:sSubSup>
              </m:oMath>
            </a14:m>
            <a:endParaRPr sz="4800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RDD Example: Close Electio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RDD Example: Close Elections</a:t>
            </a:r>
          </a:p>
        </p:txBody>
      </p:sp>
      <p:sp>
        <p:nvSpPr>
          <p:cNvPr id="493" name="Lee, Moretti, and Butler (2004) Empirical Framework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Lee, Moretti, and Butler (2004) Empirical Framework</a:t>
            </a:r>
          </a:p>
        </p:txBody>
      </p:sp>
      <p:sp>
        <p:nvSpPr>
          <p:cNvPr id="494" name="We can estimates of  ,  , and   from our three equation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603504" indent="-603504" defTabSz="2413955">
              <a:spcBef>
                <a:spcPts val="4400"/>
              </a:spcBef>
              <a:defRPr sz="4752"/>
            </a:pPr>
            <a:r>
              <a:t>We can estimates of </a:t>
            </a:r>
            <a14:m>
              <m:oMath>
                <m:r>
                  <a:rPr xmlns:a="http://schemas.openxmlformats.org/drawingml/2006/main" sz="56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γ</m:t>
                </m:r>
              </m:oMath>
            </a14:m>
            <a:r>
              <a:t>, </a:t>
            </a:r>
            <a14:m>
              <m:oMath>
                <m:sSub>
                  <m:e>
                    <m:r>
                      <a:rPr xmlns:a="http://schemas.openxmlformats.org/drawingml/2006/main" sz="64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π</m:t>
                    </m:r>
                  </m:e>
                  <m:sub>
                    <m:r>
                      <a:rPr xmlns:a="http://schemas.openxmlformats.org/drawingml/2006/main" sz="64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sub>
                </m:sSub>
              </m:oMath>
            </a14:m>
            <a:r>
              <a:t>, and </a:t>
            </a:r>
            <a14:m>
              <m:oMath>
                <m:sSubSup>
                  <m:e>
                    <m:r>
                      <a:rPr xmlns:a="http://schemas.openxmlformats.org/drawingml/2006/main" sz="5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P</m:t>
                    </m:r>
                  </m:e>
                  <m:sub>
                    <m:r>
                      <a:rPr xmlns:a="http://schemas.openxmlformats.org/drawingml/2006/main" sz="5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t</m:t>
                    </m:r>
                    <m:r>
                      <a:rPr xmlns:a="http://schemas.openxmlformats.org/drawingml/2006/main" sz="5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xmlns:a="http://schemas.openxmlformats.org/drawingml/2006/main" sz="5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sub>
                  <m:sup>
                    <m:r>
                      <a:rPr xmlns:a="http://schemas.openxmlformats.org/drawingml/2006/main" sz="5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D</m:t>
                    </m:r>
                  </m:sup>
                </m:sSubSup>
                <m:r>
                  <a:rPr xmlns:a="http://schemas.openxmlformats.org/drawingml/2006/main" sz="58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-</m:t>
                </m:r>
                <m:sSubSup>
                  <m:e>
                    <m:r>
                      <a:rPr xmlns:a="http://schemas.openxmlformats.org/drawingml/2006/main" sz="5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P</m:t>
                    </m:r>
                  </m:e>
                  <m:sub>
                    <m:r>
                      <a:rPr xmlns:a="http://schemas.openxmlformats.org/drawingml/2006/main" sz="5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t</m:t>
                    </m:r>
                    <m:r>
                      <a:rPr xmlns:a="http://schemas.openxmlformats.org/drawingml/2006/main" sz="5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xmlns:a="http://schemas.openxmlformats.org/drawingml/2006/main" sz="5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sub>
                  <m:sup>
                    <m:r>
                      <a:rPr xmlns:a="http://schemas.openxmlformats.org/drawingml/2006/main" sz="5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R</m:t>
                    </m:r>
                  </m:sup>
                </m:sSubSup>
              </m:oMath>
            </a14:m>
            <a:r>
              <a:t> from our three equations</a:t>
            </a:r>
          </a:p>
          <a:p>
            <a:pPr marL="603504" indent="-603504" defTabSz="2413955">
              <a:spcBef>
                <a:spcPts val="4400"/>
              </a:spcBef>
              <a:defRPr sz="4752"/>
            </a:pPr>
            <a:r>
              <a:t>We can estimate “affect” by backing out </a:t>
            </a:r>
            <a14:m>
              <m:oMath>
                <m:sSub>
                  <m:e>
                    <m:r>
                      <a:rPr xmlns:a="http://schemas.openxmlformats.org/drawingml/2006/main" sz="5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π</m:t>
                    </m:r>
                  </m:e>
                  <m:sub>
                    <m:r>
                      <a:rPr xmlns:a="http://schemas.openxmlformats.org/drawingml/2006/main" sz="5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0</m:t>
                    </m:r>
                  </m:sub>
                </m:sSub>
                <m:r>
                  <a:rPr xmlns:a="http://schemas.openxmlformats.org/drawingml/2006/main" sz="58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[</m:t>
                </m:r>
                <m:sSubSup>
                  <m:e>
                    <m:r>
                      <a:rPr xmlns:a="http://schemas.openxmlformats.org/drawingml/2006/main" sz="5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P</m:t>
                    </m:r>
                  </m:e>
                  <m:sub>
                    <m:r>
                      <a:rPr xmlns:a="http://schemas.openxmlformats.org/drawingml/2006/main" sz="5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t</m:t>
                    </m:r>
                    <m:r>
                      <a:rPr xmlns:a="http://schemas.openxmlformats.org/drawingml/2006/main" sz="5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xmlns:a="http://schemas.openxmlformats.org/drawingml/2006/main" sz="5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sub>
                  <m:sup>
                    <m:r>
                      <a:rPr xmlns:a="http://schemas.openxmlformats.org/drawingml/2006/main" sz="5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*</m:t>
                    </m:r>
                    <m:r>
                      <a:rPr xmlns:a="http://schemas.openxmlformats.org/drawingml/2006/main" sz="5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D</m:t>
                    </m:r>
                  </m:sup>
                </m:sSubSup>
                <m:r>
                  <a:rPr xmlns:a="http://schemas.openxmlformats.org/drawingml/2006/main" sz="58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-</m:t>
                </m:r>
                <m:sSubSup>
                  <m:e>
                    <m:r>
                      <a:rPr xmlns:a="http://schemas.openxmlformats.org/drawingml/2006/main" sz="5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P</m:t>
                    </m:r>
                  </m:e>
                  <m:sub>
                    <m:r>
                      <a:rPr xmlns:a="http://schemas.openxmlformats.org/drawingml/2006/main" sz="5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t</m:t>
                    </m:r>
                    <m:r>
                      <a:rPr xmlns:a="http://schemas.openxmlformats.org/drawingml/2006/main" sz="5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xmlns:a="http://schemas.openxmlformats.org/drawingml/2006/main" sz="5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sub>
                  <m:sup>
                    <m:r>
                      <a:rPr xmlns:a="http://schemas.openxmlformats.org/drawingml/2006/main" sz="5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*</m:t>
                    </m:r>
                    <m:r>
                      <a:rPr xmlns:a="http://schemas.openxmlformats.org/drawingml/2006/main" sz="5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R</m:t>
                    </m:r>
                  </m:sup>
                </m:sSubSup>
                <m:r>
                  <a:rPr xmlns:a="http://schemas.openxmlformats.org/drawingml/2006/main" sz="58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]</m:t>
                </m:r>
              </m:oMath>
            </a14:m>
            <a:r>
              <a:t> by</a:t>
            </a:r>
            <a14:m>
              <m:oMath>
                <m:r>
                  <a:rPr xmlns:a="http://schemas.openxmlformats.org/drawingml/2006/main" sz="58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γ</m:t>
                </m:r>
                <m:r>
                  <a:rPr xmlns:a="http://schemas.openxmlformats.org/drawingml/2006/main" sz="58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-</m:t>
                </m:r>
                <m:sSub>
                  <m:e>
                    <m:r>
                      <a:rPr xmlns:a="http://schemas.openxmlformats.org/drawingml/2006/main" sz="5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π</m:t>
                    </m:r>
                  </m:e>
                  <m:sub>
                    <m:r>
                      <a:rPr xmlns:a="http://schemas.openxmlformats.org/drawingml/2006/main" sz="5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sub>
                </m:sSub>
                <m:r>
                  <a:rPr xmlns:a="http://schemas.openxmlformats.org/drawingml/2006/main" sz="58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[</m:t>
                </m:r>
                <m:sSubSup>
                  <m:e>
                    <m:r>
                      <a:rPr xmlns:a="http://schemas.openxmlformats.org/drawingml/2006/main" sz="5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P</m:t>
                    </m:r>
                  </m:e>
                  <m:sub>
                    <m:r>
                      <a:rPr xmlns:a="http://schemas.openxmlformats.org/drawingml/2006/main" sz="5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t</m:t>
                    </m:r>
                    <m:r>
                      <a:rPr xmlns:a="http://schemas.openxmlformats.org/drawingml/2006/main" sz="5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xmlns:a="http://schemas.openxmlformats.org/drawingml/2006/main" sz="5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sub>
                  <m:sup>
                    <m:r>
                      <a:rPr xmlns:a="http://schemas.openxmlformats.org/drawingml/2006/main" sz="5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D</m:t>
                    </m:r>
                  </m:sup>
                </m:sSubSup>
                <m:r>
                  <a:rPr xmlns:a="http://schemas.openxmlformats.org/drawingml/2006/main" sz="58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-</m:t>
                </m:r>
                <m:sSubSup>
                  <m:e>
                    <m:r>
                      <a:rPr xmlns:a="http://schemas.openxmlformats.org/drawingml/2006/main" sz="5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P</m:t>
                    </m:r>
                  </m:e>
                  <m:sub>
                    <m:r>
                      <a:rPr xmlns:a="http://schemas.openxmlformats.org/drawingml/2006/main" sz="5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t</m:t>
                    </m:r>
                    <m:r>
                      <a:rPr xmlns:a="http://schemas.openxmlformats.org/drawingml/2006/main" sz="5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xmlns:a="http://schemas.openxmlformats.org/drawingml/2006/main" sz="5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sub>
                  <m:sup>
                    <m:r>
                      <a:rPr xmlns:a="http://schemas.openxmlformats.org/drawingml/2006/main" sz="5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R</m:t>
                    </m:r>
                  </m:sup>
                </m:sSubSup>
                <m:r>
                  <a:rPr xmlns:a="http://schemas.openxmlformats.org/drawingml/2006/main" sz="58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]</m:t>
                </m:r>
              </m:oMath>
            </a14:m>
          </a:p>
          <a:p>
            <a:pPr marL="603504" indent="-603504" defTabSz="2413955">
              <a:spcBef>
                <a:spcPts val="4400"/>
              </a:spcBef>
              <a:defRPr sz="4752"/>
            </a:pPr>
            <a:r>
              <a:t>If voters merely “elect” policies (complete divergence), then </a:t>
            </a:r>
            <a14:m>
              <m:oMath>
                <m:sSub>
                  <m:e>
                    <m:r>
                      <a:rPr xmlns:a="http://schemas.openxmlformats.org/drawingml/2006/main" sz="5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π</m:t>
                    </m:r>
                  </m:e>
                  <m:sub>
                    <m:r>
                      <a:rPr xmlns:a="http://schemas.openxmlformats.org/drawingml/2006/main" sz="5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0</m:t>
                    </m:r>
                  </m:sub>
                </m:sSub>
                <m:r>
                  <a:rPr xmlns:a="http://schemas.openxmlformats.org/drawingml/2006/main" sz="58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[</m:t>
                </m:r>
                <m:sSubSup>
                  <m:e>
                    <m:r>
                      <a:rPr xmlns:a="http://schemas.openxmlformats.org/drawingml/2006/main" sz="5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P</m:t>
                    </m:r>
                  </m:e>
                  <m:sub>
                    <m:r>
                      <a:rPr xmlns:a="http://schemas.openxmlformats.org/drawingml/2006/main" sz="5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t</m:t>
                    </m:r>
                    <m:r>
                      <a:rPr xmlns:a="http://schemas.openxmlformats.org/drawingml/2006/main" sz="5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xmlns:a="http://schemas.openxmlformats.org/drawingml/2006/main" sz="5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sub>
                  <m:sup>
                    <m:r>
                      <a:rPr xmlns:a="http://schemas.openxmlformats.org/drawingml/2006/main" sz="5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*</m:t>
                    </m:r>
                    <m:r>
                      <a:rPr xmlns:a="http://schemas.openxmlformats.org/drawingml/2006/main" sz="5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D</m:t>
                    </m:r>
                  </m:sup>
                </m:sSubSup>
                <m:r>
                  <a:rPr xmlns:a="http://schemas.openxmlformats.org/drawingml/2006/main" sz="58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-</m:t>
                </m:r>
                <m:sSubSup>
                  <m:e>
                    <m:r>
                      <a:rPr xmlns:a="http://schemas.openxmlformats.org/drawingml/2006/main" sz="5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P</m:t>
                    </m:r>
                  </m:e>
                  <m:sub>
                    <m:r>
                      <a:rPr xmlns:a="http://schemas.openxmlformats.org/drawingml/2006/main" sz="5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t</m:t>
                    </m:r>
                    <m:r>
                      <a:rPr xmlns:a="http://schemas.openxmlformats.org/drawingml/2006/main" sz="5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xmlns:a="http://schemas.openxmlformats.org/drawingml/2006/main" sz="5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sub>
                  <m:sup>
                    <m:r>
                      <a:rPr xmlns:a="http://schemas.openxmlformats.org/drawingml/2006/main" sz="5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*</m:t>
                    </m:r>
                    <m:r>
                      <a:rPr xmlns:a="http://schemas.openxmlformats.org/drawingml/2006/main" sz="5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R</m:t>
                    </m:r>
                  </m:sup>
                </m:sSubSup>
                <m:r>
                  <a:rPr xmlns:a="http://schemas.openxmlformats.org/drawingml/2006/main" sz="58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]</m:t>
                </m:r>
              </m:oMath>
            </a14:m>
            <a:r>
              <a:t> should be small</a:t>
            </a:r>
          </a:p>
          <a:p>
            <a:pPr marL="603504" indent="-603504" defTabSz="2413955">
              <a:spcBef>
                <a:spcPts val="4400"/>
              </a:spcBef>
              <a:defRPr sz="4752"/>
            </a:pPr>
            <a:r>
              <a:t>If voters affect policies (partial convergence), then </a:t>
            </a:r>
            <a14:m>
              <m:oMath>
                <m:sSub>
                  <m:e>
                    <m:r>
                      <a:rPr xmlns:a="http://schemas.openxmlformats.org/drawingml/2006/main" sz="5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π</m:t>
                    </m:r>
                  </m:e>
                  <m:sub>
                    <m:r>
                      <a:rPr xmlns:a="http://schemas.openxmlformats.org/drawingml/2006/main" sz="5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0</m:t>
                    </m:r>
                  </m:sub>
                </m:sSub>
                <m:r>
                  <a:rPr xmlns:a="http://schemas.openxmlformats.org/drawingml/2006/main" sz="58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[</m:t>
                </m:r>
                <m:sSubSup>
                  <m:e>
                    <m:r>
                      <a:rPr xmlns:a="http://schemas.openxmlformats.org/drawingml/2006/main" sz="5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P</m:t>
                    </m:r>
                  </m:e>
                  <m:sub>
                    <m:r>
                      <a:rPr xmlns:a="http://schemas.openxmlformats.org/drawingml/2006/main" sz="5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t</m:t>
                    </m:r>
                    <m:r>
                      <a:rPr xmlns:a="http://schemas.openxmlformats.org/drawingml/2006/main" sz="5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xmlns:a="http://schemas.openxmlformats.org/drawingml/2006/main" sz="5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sub>
                  <m:sup>
                    <m:r>
                      <a:rPr xmlns:a="http://schemas.openxmlformats.org/drawingml/2006/main" sz="5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*</m:t>
                    </m:r>
                    <m:r>
                      <a:rPr xmlns:a="http://schemas.openxmlformats.org/drawingml/2006/main" sz="5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D</m:t>
                    </m:r>
                  </m:sup>
                </m:sSubSup>
                <m:r>
                  <a:rPr xmlns:a="http://schemas.openxmlformats.org/drawingml/2006/main" sz="58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-</m:t>
                </m:r>
                <m:sSubSup>
                  <m:e>
                    <m:r>
                      <a:rPr xmlns:a="http://schemas.openxmlformats.org/drawingml/2006/main" sz="5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P</m:t>
                    </m:r>
                  </m:e>
                  <m:sub>
                    <m:r>
                      <a:rPr xmlns:a="http://schemas.openxmlformats.org/drawingml/2006/main" sz="5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t</m:t>
                    </m:r>
                    <m:r>
                      <a:rPr xmlns:a="http://schemas.openxmlformats.org/drawingml/2006/main" sz="5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xmlns:a="http://schemas.openxmlformats.org/drawingml/2006/main" sz="5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sub>
                  <m:sup>
                    <m:r>
                      <a:rPr xmlns:a="http://schemas.openxmlformats.org/drawingml/2006/main" sz="5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*</m:t>
                    </m:r>
                    <m:r>
                      <a:rPr xmlns:a="http://schemas.openxmlformats.org/drawingml/2006/main" sz="5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R</m:t>
                    </m:r>
                  </m:sup>
                </m:sSubSup>
                <m:r>
                  <a:rPr xmlns:a="http://schemas.openxmlformats.org/drawingml/2006/main" sz="58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]</m:t>
                </m:r>
              </m:oMath>
            </a14:m>
            <a:r>
              <a:t> will be large</a:t>
            </a:r>
          </a:p>
          <a:p>
            <a:pPr marL="603504" indent="-603504" defTabSz="2413955">
              <a:spcBef>
                <a:spcPts val="4400"/>
              </a:spcBef>
              <a:defRPr sz="4752"/>
            </a:pPr>
            <a:r>
              <a:t>How much of </a:t>
            </a:r>
            <a14:m>
              <m:oMath>
                <m:r>
                  <a:rPr xmlns:a="http://schemas.openxmlformats.org/drawingml/2006/main" sz="56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γ</m:t>
                </m:r>
              </m:oMath>
            </a14:m>
            <a:r>
              <a:t> is explained by “elect” vs “affect”?</a:t>
            </a:r>
            <a:endParaRPr sz="4800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RDD Example: Close Electio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RDD Example: Close Elections</a:t>
            </a:r>
          </a:p>
        </p:txBody>
      </p:sp>
      <p:sp>
        <p:nvSpPr>
          <p:cNvPr id="497" name="Lee, Moretti, and Butler (2004) Empirical Framework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Lee, Moretti, and Butler (2004) Empirical Framework</a:t>
            </a:r>
          </a:p>
        </p:txBody>
      </p:sp>
      <p:pic>
        <p:nvPicPr>
          <p:cNvPr id="49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126084" y="3264137"/>
            <a:ext cx="11150601" cy="105791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Regression Discontinuity DA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Regression Discontinuity DAG</a:t>
            </a:r>
          </a:p>
        </p:txBody>
      </p:sp>
      <p:sp>
        <p:nvSpPr>
          <p:cNvPr id="178" name="RDD is a popular design because it is very convincing for the identification of the causal effect by eliminating selection bias on observed and unobserved confounder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RDD is a popular design because it is very convincing for the identification of the causal effect by eliminating selection bias on observed and unobserved confounders</a:t>
            </a:r>
          </a:p>
          <a:p>
            <a:pPr/>
            <a:r>
              <a:t>If RDD is successful in </a:t>
            </a:r>
            <a:br/>
            <a:r>
              <a:t>eliminating selection </a:t>
            </a:r>
            <a:br/>
            <a:r>
              <a:t>bias, we are able to </a:t>
            </a:r>
            <a:br/>
            <a:r>
              <a:t>retrieve the LATE for a </a:t>
            </a:r>
            <a:br/>
            <a:r>
              <a:t>subpopulation</a:t>
            </a:r>
          </a:p>
        </p:txBody>
      </p:sp>
      <p:pic>
        <p:nvPicPr>
          <p:cNvPr id="17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292944" y="6469490"/>
            <a:ext cx="16161806" cy="629816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RDD Example: Close Electio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RDD Example: Close Elections</a:t>
            </a:r>
          </a:p>
        </p:txBody>
      </p:sp>
      <p:sp>
        <p:nvSpPr>
          <p:cNvPr id="501" name="Lee, Moretti, and Butler (2004) Empirical Framework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Lee, Moretti, and Butler (2004) Empirical Framework</a:t>
            </a:r>
          </a:p>
        </p:txBody>
      </p:sp>
      <p:pic>
        <p:nvPicPr>
          <p:cNvPr id="50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94510" y="3195538"/>
            <a:ext cx="13246518" cy="102724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RDD Example: Close Electio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RDD Example: Close Elections</a:t>
            </a:r>
          </a:p>
        </p:txBody>
      </p:sp>
      <p:sp>
        <p:nvSpPr>
          <p:cNvPr id="505" name="Lee, Moretti, and Butler (2004) Empirical Framework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Lee, Moretti, and Butler (2004) Empirical Framework</a:t>
            </a:r>
          </a:p>
        </p:txBody>
      </p:sp>
      <p:pic>
        <p:nvPicPr>
          <p:cNvPr id="50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00484" y="3349322"/>
            <a:ext cx="12383032" cy="1036892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RDD Example: Close Electio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RDD Example: Close Elections</a:t>
            </a:r>
          </a:p>
        </p:txBody>
      </p:sp>
      <p:sp>
        <p:nvSpPr>
          <p:cNvPr id="509" name="Lee, Moretti, and Butler (2004)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Lee, Moretti, and Butler (2004)</a:t>
            </a:r>
          </a:p>
        </p:txBody>
      </p:sp>
      <p:sp>
        <p:nvSpPr>
          <p:cNvPr id="510" name="Lee, et al. (2004) argue that close elections are “good as random” and isolates the effect of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91312" indent="-591312" defTabSz="2365188">
              <a:spcBef>
                <a:spcPts val="4300"/>
              </a:spcBef>
              <a:defRPr sz="4656"/>
            </a:pPr>
            <a:r>
              <a:t>Lee, et al. (2004) argue that close elections are “good as random” and isolates the effect of </a:t>
            </a:r>
            <a14:m>
              <m:oMath>
                <m:sSub>
                  <m:e>
                    <m:r>
                      <a:rPr xmlns:a="http://schemas.openxmlformats.org/drawingml/2006/main" sz="54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D</m:t>
                    </m:r>
                  </m:e>
                  <m:sub>
                    <m:r>
                      <a:rPr xmlns:a="http://schemas.openxmlformats.org/drawingml/2006/main" sz="54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t</m:t>
                    </m:r>
                  </m:sub>
                </m:sSub>
              </m:oMath>
            </a14:m>
          </a:p>
          <a:p>
            <a:pPr marL="591312" indent="-591312" defTabSz="2365188">
              <a:spcBef>
                <a:spcPts val="4300"/>
              </a:spcBef>
              <a:defRPr sz="4656"/>
            </a:pPr>
            <a:r>
              <a:t>Data</a:t>
            </a:r>
          </a:p>
          <a:p>
            <a:pPr lvl="1" marL="1182624" indent="-591312" defTabSz="2365188">
              <a:spcBef>
                <a:spcPts val="4300"/>
              </a:spcBef>
              <a:defRPr sz="4656"/>
            </a:pPr>
            <a:r>
              <a:t>Roll-call voting records are obtained from Americans for Democratic Action (ADA) linked with House of Representative elections for 1946-1995</a:t>
            </a:r>
          </a:p>
          <a:p>
            <a:pPr marL="591312" indent="-591312" defTabSz="2365188">
              <a:spcBef>
                <a:spcPts val="4300"/>
              </a:spcBef>
              <a:defRPr sz="4656"/>
            </a:pPr>
            <a:r>
              <a:t>The Running Variable</a:t>
            </a:r>
          </a:p>
          <a:p>
            <a:pPr lvl="1" marL="1182624" indent="-591312" defTabSz="2365188">
              <a:spcBef>
                <a:spcPts val="4300"/>
              </a:spcBef>
              <a:defRPr sz="4656"/>
            </a:pPr>
            <a:r>
              <a:t>Voting share in an election is the running variable with a cutoff at 50%</a:t>
            </a:r>
          </a:p>
          <a:p>
            <a:pPr marL="591312" indent="-591312" defTabSz="2365188">
              <a:spcBef>
                <a:spcPts val="4300"/>
              </a:spcBef>
              <a:defRPr sz="4656"/>
            </a:pPr>
            <a:r>
              <a:t>The window is 2% around the cutoff, so 48% to 52% is the sample used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RDD Example: Close Electio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RDD Example: Close Elections</a:t>
            </a:r>
          </a:p>
        </p:txBody>
      </p:sp>
      <p:sp>
        <p:nvSpPr>
          <p:cNvPr id="513" name="Lee, Moretti, and Butler (2004)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Lee, Moretti, and Butler (2004)</a:t>
            </a:r>
          </a:p>
        </p:txBody>
      </p:sp>
      <p:sp>
        <p:nvSpPr>
          <p:cNvPr id="514" name="These are the results   ,  , and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66927" indent="-566927" defTabSz="2267655">
              <a:spcBef>
                <a:spcPts val="4100"/>
              </a:spcBef>
              <a:defRPr sz="4464"/>
            </a:pPr>
            <a:r>
              <a:t>These are the results </a:t>
            </a:r>
            <a:br/>
            <a14:m>
              <m:oMath>
                <m:r>
                  <a:rPr xmlns:a="http://schemas.openxmlformats.org/drawingml/2006/main" sz="52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γ</m:t>
                </m:r>
              </m:oMath>
            </a14:m>
            <a:r>
              <a:t>, </a:t>
            </a:r>
            <a14:m>
              <m:oMath>
                <m:sSub>
                  <m:e>
                    <m:r>
                      <a:rPr xmlns:a="http://schemas.openxmlformats.org/drawingml/2006/main" sz="60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π</m:t>
                    </m:r>
                  </m:e>
                  <m:sub>
                    <m:r>
                      <a:rPr xmlns:a="http://schemas.openxmlformats.org/drawingml/2006/main" sz="60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sub>
                </m:sSub>
              </m:oMath>
            </a14:m>
            <a:r>
              <a:t>, and </a:t>
            </a:r>
            <a14:m>
              <m:oMath>
                <m:sSubSup>
                  <m:e>
                    <m:r>
                      <a:rPr xmlns:a="http://schemas.openxmlformats.org/drawingml/2006/main" sz="54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P</m:t>
                    </m:r>
                  </m:e>
                  <m:sub>
                    <m:r>
                      <a:rPr xmlns:a="http://schemas.openxmlformats.org/drawingml/2006/main" sz="54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t</m:t>
                    </m:r>
                    <m:r>
                      <a:rPr xmlns:a="http://schemas.openxmlformats.org/drawingml/2006/main" sz="54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xmlns:a="http://schemas.openxmlformats.org/drawingml/2006/main" sz="54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sub>
                  <m:sup>
                    <m:r>
                      <a:rPr xmlns:a="http://schemas.openxmlformats.org/drawingml/2006/main" sz="54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D</m:t>
                    </m:r>
                  </m:sup>
                </m:sSubSup>
                <m:r>
                  <a:rPr xmlns:a="http://schemas.openxmlformats.org/drawingml/2006/main" sz="54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-</m:t>
                </m:r>
                <m:sSubSup>
                  <m:e>
                    <m:r>
                      <a:rPr xmlns:a="http://schemas.openxmlformats.org/drawingml/2006/main" sz="54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P</m:t>
                    </m:r>
                  </m:e>
                  <m:sub>
                    <m:r>
                      <a:rPr xmlns:a="http://schemas.openxmlformats.org/drawingml/2006/main" sz="54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t</m:t>
                    </m:r>
                    <m:r>
                      <a:rPr xmlns:a="http://schemas.openxmlformats.org/drawingml/2006/main" sz="54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xmlns:a="http://schemas.openxmlformats.org/drawingml/2006/main" sz="54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sub>
                  <m:sup>
                    <m:r>
                      <a:rPr xmlns:a="http://schemas.openxmlformats.org/drawingml/2006/main" sz="54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R</m:t>
                    </m:r>
                  </m:sup>
                </m:sSubSup>
              </m:oMath>
            </a14:m>
          </a:p>
          <a:p>
            <a:pPr marL="566927" indent="-566927" defTabSz="2267655">
              <a:spcBef>
                <a:spcPts val="4100"/>
              </a:spcBef>
              <a:defRPr sz="4464"/>
            </a:pPr>
            <a:r>
              <a:t> </a:t>
            </a:r>
            <a14:m>
              <m:oMath>
                <m:sSub>
                  <m:e>
                    <m:r>
                      <a:rPr xmlns:a="http://schemas.openxmlformats.org/drawingml/2006/main" sz="54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π</m:t>
                    </m:r>
                  </m:e>
                  <m:sub>
                    <m:r>
                      <a:rPr xmlns:a="http://schemas.openxmlformats.org/drawingml/2006/main" sz="54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0</m:t>
                    </m:r>
                  </m:sub>
                </m:sSub>
                <m:r>
                  <a:rPr xmlns:a="http://schemas.openxmlformats.org/drawingml/2006/main" sz="54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[</m:t>
                </m:r>
                <m:sSubSup>
                  <m:e>
                    <m:r>
                      <a:rPr xmlns:a="http://schemas.openxmlformats.org/drawingml/2006/main" sz="54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P</m:t>
                    </m:r>
                  </m:e>
                  <m:sub>
                    <m:r>
                      <a:rPr xmlns:a="http://schemas.openxmlformats.org/drawingml/2006/main" sz="54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t</m:t>
                    </m:r>
                    <m:r>
                      <a:rPr xmlns:a="http://schemas.openxmlformats.org/drawingml/2006/main" sz="54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xmlns:a="http://schemas.openxmlformats.org/drawingml/2006/main" sz="54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sub>
                  <m:sup>
                    <m:r>
                      <a:rPr xmlns:a="http://schemas.openxmlformats.org/drawingml/2006/main" sz="54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*</m:t>
                    </m:r>
                    <m:r>
                      <a:rPr xmlns:a="http://schemas.openxmlformats.org/drawingml/2006/main" sz="54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D</m:t>
                    </m:r>
                  </m:sup>
                </m:sSubSup>
                <m:r>
                  <a:rPr xmlns:a="http://schemas.openxmlformats.org/drawingml/2006/main" sz="54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-</m:t>
                </m:r>
                <m:sSubSup>
                  <m:e>
                    <m:r>
                      <a:rPr xmlns:a="http://schemas.openxmlformats.org/drawingml/2006/main" sz="54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P</m:t>
                    </m:r>
                  </m:e>
                  <m:sub>
                    <m:r>
                      <a:rPr xmlns:a="http://schemas.openxmlformats.org/drawingml/2006/main" sz="54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t</m:t>
                    </m:r>
                    <m:r>
                      <a:rPr xmlns:a="http://schemas.openxmlformats.org/drawingml/2006/main" sz="54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xmlns:a="http://schemas.openxmlformats.org/drawingml/2006/main" sz="54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sub>
                  <m:sup>
                    <m:r>
                      <a:rPr xmlns:a="http://schemas.openxmlformats.org/drawingml/2006/main" sz="54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*</m:t>
                    </m:r>
                    <m:r>
                      <a:rPr xmlns:a="http://schemas.openxmlformats.org/drawingml/2006/main" sz="54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R</m:t>
                    </m:r>
                  </m:sup>
                </m:sSubSup>
                <m:r>
                  <a:rPr xmlns:a="http://schemas.openxmlformats.org/drawingml/2006/main" sz="54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]</m:t>
                </m:r>
              </m:oMath>
            </a14:m>
            <a:r>
              <a:t> is</a:t>
            </a:r>
            <a:br/>
            <a:r>
              <a:t>small and insignificant</a:t>
            </a:r>
          </a:p>
          <a:p>
            <a:pPr marL="566927" indent="-566927" defTabSz="2267655">
              <a:spcBef>
                <a:spcPts val="4100"/>
              </a:spcBef>
              <a:defRPr sz="4464"/>
            </a:pPr>
            <a:r>
              <a:t>This supports the </a:t>
            </a:r>
            <a:br/>
            <a:r>
              <a:t>complete divergence</a:t>
            </a:r>
            <a:br/>
            <a:r>
              <a:t>theory</a:t>
            </a:r>
          </a:p>
          <a:p>
            <a:pPr marL="566927" indent="-566927" defTabSz="2267655">
              <a:spcBef>
                <a:spcPts val="4100"/>
              </a:spcBef>
              <a:defRPr sz="4464"/>
            </a:pPr>
            <a:r>
              <a:t>The “elect” </a:t>
            </a:r>
            <a:br/>
            <a:r>
              <a:t>component is more </a:t>
            </a:r>
            <a:br/>
            <a:r>
              <a:t>important than “affect”</a:t>
            </a:r>
          </a:p>
        </p:txBody>
      </p:sp>
      <p:pic>
        <p:nvPicPr>
          <p:cNvPr id="51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85336" y="3604789"/>
            <a:ext cx="16351990" cy="962780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RDD Example: Close Electio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RDD Example: Close Elections</a:t>
            </a:r>
          </a:p>
        </p:txBody>
      </p:sp>
      <p:sp>
        <p:nvSpPr>
          <p:cNvPr id="518" name="Lee, Moretti, and Butler (2004)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Lee, Moretti, and Butler (2004)</a:t>
            </a:r>
          </a:p>
        </p:txBody>
      </p:sp>
      <p:sp>
        <p:nvSpPr>
          <p:cNvPr id="519" name="Stata Exercise to replicate Lee, Moretti, and Butler (2004)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Stata Exercise to replicate Lee, Moretti, and Butler (2004)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Regression Kink Desig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Regression Kink Design</a:t>
            </a:r>
          </a:p>
        </p:txBody>
      </p:sp>
      <p:sp>
        <p:nvSpPr>
          <p:cNvPr id="522" name="Sometimes a discontinuity does not describe what happens at a cutoff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Sometimes a discontinuity does not describe what happens at a cutoff</a:t>
            </a:r>
          </a:p>
          <a:p>
            <a:pPr/>
            <a:r>
              <a:t>Card, Lee, Pei, and Weber (2015) discuss regression kink design</a:t>
            </a:r>
          </a:p>
          <a:p>
            <a:pPr/>
            <a:r>
              <a:t>Instead of a discontinuous jump at a cutoff, a change in the first derivative (slope) occurs at the cutoff</a:t>
            </a:r>
          </a:p>
          <a:p>
            <a:pPr/>
            <a:r>
              <a:t>Kinks in the slope are often embedded in policy rules</a:t>
            </a:r>
          </a:p>
          <a:p>
            <a:pPr lvl="1"/>
            <a:r>
              <a:t>We can identify causal effects by exploiting a change in the slope at the cutoff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Regression Kink Desig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Regression Kink Design</a:t>
            </a:r>
          </a:p>
        </p:txBody>
      </p:sp>
      <p:pic>
        <p:nvPicPr>
          <p:cNvPr id="52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81032" y="2892779"/>
            <a:ext cx="17162669" cy="1069420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5E5E5E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